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076137599" r:id="rId2"/>
    <p:sldId id="207613760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AF615C-E87A-4579-B801-33921F170B82}" v="1" dt="2024-11-20T09:46:03.4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8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say Tierney" userId="3e3192fa-f440-49f3-bb18-83c7da4d9d75" providerId="ADAL" clId="{FAAF615C-E87A-4579-B801-33921F170B82}"/>
    <pc:docChg chg="custSel addSld modSld">
      <pc:chgData name="Lindsay Tierney" userId="3e3192fa-f440-49f3-bb18-83c7da4d9d75" providerId="ADAL" clId="{FAAF615C-E87A-4579-B801-33921F170B82}" dt="2024-11-20T09:46:18.379" v="2" actId="478"/>
      <pc:docMkLst>
        <pc:docMk/>
      </pc:docMkLst>
      <pc:sldChg chg="addSp modSp">
        <pc:chgData name="Lindsay Tierney" userId="3e3192fa-f440-49f3-bb18-83c7da4d9d75" providerId="ADAL" clId="{FAAF615C-E87A-4579-B801-33921F170B82}" dt="2024-11-20T09:46:03.454" v="0"/>
        <pc:sldMkLst>
          <pc:docMk/>
          <pc:sldMk cId="2471324698" sldId="2076137599"/>
        </pc:sldMkLst>
        <pc:spChg chg="add mod">
          <ac:chgData name="Lindsay Tierney" userId="3e3192fa-f440-49f3-bb18-83c7da4d9d75" providerId="ADAL" clId="{FAAF615C-E87A-4579-B801-33921F170B82}" dt="2024-11-20T09:46:03.454" v="0"/>
          <ac:spMkLst>
            <pc:docMk/>
            <pc:sldMk cId="2471324698" sldId="2076137599"/>
            <ac:spMk id="3" creationId="{9DDB58A6-3BB1-061D-D4B1-71D733B434E7}"/>
          </ac:spMkLst>
        </pc:spChg>
      </pc:sldChg>
      <pc:sldChg chg="delSp add mod">
        <pc:chgData name="Lindsay Tierney" userId="3e3192fa-f440-49f3-bb18-83c7da4d9d75" providerId="ADAL" clId="{FAAF615C-E87A-4579-B801-33921F170B82}" dt="2024-11-20T09:46:18.379" v="2" actId="478"/>
        <pc:sldMkLst>
          <pc:docMk/>
          <pc:sldMk cId="695314032" sldId="2076137600"/>
        </pc:sldMkLst>
        <pc:spChg chg="del">
          <ac:chgData name="Lindsay Tierney" userId="3e3192fa-f440-49f3-bb18-83c7da4d9d75" providerId="ADAL" clId="{FAAF615C-E87A-4579-B801-33921F170B82}" dt="2024-11-20T09:46:18.379" v="2" actId="478"/>
          <ac:spMkLst>
            <pc:docMk/>
            <pc:sldMk cId="695314032" sldId="2076137600"/>
            <ac:spMk id="3" creationId="{9DDB58A6-3BB1-061D-D4B1-71D733B434E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E3CE2-2D90-4614-883B-D26016BE49F1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896A1-FB51-41E6-AFF7-6293DB7AF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746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5CE31-A41D-4837-A05D-B48E85A88C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72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5CE31-A41D-4837-A05D-B48E85A88C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57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3751E-F4D9-1C08-9A39-415A9D83C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006B00-A38B-35D9-408B-2028FD09DB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ECDE5-CF6A-632F-8664-AC4D7F7E8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AA21-41B9-4716-8AC3-866014E39E38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4DA80-544D-DAFD-91AA-E30FEFADF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DCA2A-8CC9-86E7-F3D7-CE4038B6D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2E4-553C-4904-8729-4847C5FC79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016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E3C25-E214-948F-4A0A-B928444DE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7FCDD-4D59-B851-1D20-E57644D99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7C138-F360-A5FE-FF03-D1A174D8E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AA21-41B9-4716-8AC3-866014E39E38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EE4A0-B385-DA87-4FD4-90F0293EB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3C41F-FAED-32C2-341F-6B6DD994B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2E4-553C-4904-8729-4847C5FC79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689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B0BE2-BC03-4F97-5B93-9740D31F8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5D7872-B74A-E2DC-A711-0C33A2339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E27D6-5A27-E1FA-ECB7-3A09F06DA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AA21-41B9-4716-8AC3-866014E39E38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6353F-BC66-1C5A-3C9F-8F36F2C50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16961-EA4A-C367-270D-0EC784BF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2E4-553C-4904-8729-4847C5FC79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03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12040-AC68-6F5E-C2E3-FB470C8A0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D5E78-FC57-3210-1AA4-3C1EB11D54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8BFC7-7C21-670F-D1A2-B38C32ADC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6FB66-5118-74AE-4AAD-A6DCE3C1F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AA21-41B9-4716-8AC3-866014E39E38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DEA5F4-FE97-B638-0F80-3C3F0DF03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34CCB4-4DC0-0CF8-194E-7FD250212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2E4-553C-4904-8729-4847C5FC79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005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3C31E-636F-B959-5BFA-001440FE6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F7050-7296-ECDA-D666-D49CF0CFC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042DD6-E1DE-5041-7D1E-D0F09A9B5B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27FC91-D0FF-C8EC-840B-80068564D0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F8F89D-09BE-58C1-AF39-48EF3A2E57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8C41A8-0200-FA59-C45F-3DBDD932F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AA21-41B9-4716-8AC3-866014E39E38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1B4EBC-E392-F631-CEE9-BE77EA75B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25C362-A1F4-9A93-6534-FEBAE3D6E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2E4-553C-4904-8729-4847C5FC79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527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BAAB0-9670-F79F-7A08-3118750E6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3A080-ADAC-8159-F142-3ABFFB593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AA21-41B9-4716-8AC3-866014E39E38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556DCD-A8EF-C589-2C34-CBEA5B3A4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090C7-5538-EF15-E391-A43E2166B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2E4-553C-4904-8729-4847C5FC79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334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6F564C-0B39-3219-60E8-338A1621A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AA21-41B9-4716-8AC3-866014E39E38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15EBC7-4EBD-3FC3-E163-607513E9D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3B92F-0311-7983-55D5-8EBA34430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2E4-553C-4904-8729-4847C5FC79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150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DFD90-D226-ADAA-1B1E-2AEB2BA37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EF356-375A-E138-B04A-6A0D25635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7050A-0E96-EC39-AF91-12CE71693C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83310C-BDAD-D297-F850-1CDC700EB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AA21-41B9-4716-8AC3-866014E39E38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8693-9F04-D1C5-0C12-9E8F6BCA9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657E0A-A39E-69FE-D14A-347BE776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2E4-553C-4904-8729-4847C5FC79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069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C75B6-486F-67CB-67BE-572E0D36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7DCD0-9F85-AF0B-34D4-E8EA804F5B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3436B-777A-8EA4-2D60-1489612DD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55DE6A-BE26-A922-F14E-26F4CFCA7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AA21-41B9-4716-8AC3-866014E39E38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1E755-DCDA-3F60-5E03-91224011E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1FB0D2-43A2-FF53-456C-E79BAFF17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2E4-553C-4904-8729-4847C5FC79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555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069C4-87CC-5FCB-3E45-6BFD16D5F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5DA16A-126D-777F-BF75-BECE3E3D3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A254A-7C62-6D25-4D7D-B9E59DB9E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AA21-41B9-4716-8AC3-866014E39E38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49C3B-FC1A-CED3-B02E-5B71F0486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3B62C-3F10-F126-F708-F41CE2A08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2E4-553C-4904-8729-4847C5FC79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544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52EFD9-D220-E4F3-9893-3F3C4A4253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8BD51B-2D17-08B3-7DCC-608AD0124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4AE07-A01E-7675-36F3-7D311DC34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AA21-41B9-4716-8AC3-866014E39E38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44235-362B-4D04-725B-626A4F48C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A027C-8DB4-53B2-F980-404A7C95E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2E4-553C-4904-8729-4847C5FC79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745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0CAC97-EE8F-2AA7-D79C-C38F624E9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8FF883-2552-6CB5-4BA6-7887CC4B6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7C847-59BB-6036-9853-A6BB678E9B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7EAA21-41B9-4716-8AC3-866014E39E38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90779-3204-0452-A7BC-143131B630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6FE42-6835-9C1B-7D76-E121336E72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2642E4-553C-4904-8729-4847C5FC79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48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34880F58-431A-8635-CB91-2CDF2CB16946}"/>
              </a:ext>
            </a:extLst>
          </p:cNvPr>
          <p:cNvCxnSpPr>
            <a:cxnSpLocks/>
          </p:cNvCxnSpPr>
          <p:nvPr/>
        </p:nvCxnSpPr>
        <p:spPr>
          <a:xfrm>
            <a:off x="1218773" y="4463071"/>
            <a:ext cx="37928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8040A6-9E0E-CC4E-06D4-73D0CCE705A9}"/>
              </a:ext>
            </a:extLst>
          </p:cNvPr>
          <p:cNvCxnSpPr>
            <a:cxnSpLocks/>
            <a:stCxn id="13" idx="1"/>
            <a:endCxn id="4" idx="3"/>
          </p:cNvCxnSpPr>
          <p:nvPr/>
        </p:nvCxnSpPr>
        <p:spPr>
          <a:xfrm flipH="1" flipV="1">
            <a:off x="7538534" y="3683499"/>
            <a:ext cx="404156" cy="344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2F7518C-767F-64E4-D9AA-59FF622137C9}"/>
              </a:ext>
            </a:extLst>
          </p:cNvPr>
          <p:cNvCxnSpPr>
            <a:cxnSpLocks/>
            <a:stCxn id="41" idx="3"/>
            <a:endCxn id="63" idx="1"/>
          </p:cNvCxnSpPr>
          <p:nvPr/>
        </p:nvCxnSpPr>
        <p:spPr>
          <a:xfrm flipH="1" flipV="1">
            <a:off x="6466056" y="1752114"/>
            <a:ext cx="4120456" cy="2091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E15AD5E8-9E21-F13F-1B4C-D3D19C060E89}"/>
              </a:ext>
            </a:extLst>
          </p:cNvPr>
          <p:cNvCxnSpPr>
            <a:cxnSpLocks/>
          </p:cNvCxnSpPr>
          <p:nvPr/>
        </p:nvCxnSpPr>
        <p:spPr>
          <a:xfrm flipH="1">
            <a:off x="1002107" y="1721284"/>
            <a:ext cx="155533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698B1EB6-965A-7FCD-12F0-14DFE06E4177}"/>
              </a:ext>
            </a:extLst>
          </p:cNvPr>
          <p:cNvCxnSpPr>
            <a:cxnSpLocks/>
          </p:cNvCxnSpPr>
          <p:nvPr/>
        </p:nvCxnSpPr>
        <p:spPr>
          <a:xfrm flipH="1" flipV="1">
            <a:off x="1519309" y="4460484"/>
            <a:ext cx="1706776" cy="258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E9CB64B9-8335-11ED-48DC-53EC8B07E4E1}"/>
              </a:ext>
            </a:extLst>
          </p:cNvPr>
          <p:cNvCxnSpPr>
            <a:cxnSpLocks/>
            <a:stCxn id="27" idx="1"/>
            <a:endCxn id="15" idx="3"/>
          </p:cNvCxnSpPr>
          <p:nvPr/>
        </p:nvCxnSpPr>
        <p:spPr>
          <a:xfrm flipH="1" flipV="1">
            <a:off x="2899683" y="1787187"/>
            <a:ext cx="1753784" cy="119182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64C7336-6463-A0BD-6384-DC8B392FFEA7}"/>
              </a:ext>
            </a:extLst>
          </p:cNvPr>
          <p:cNvCxnSpPr>
            <a:cxnSpLocks/>
            <a:stCxn id="10" idx="3"/>
            <a:endCxn id="27" idx="1"/>
          </p:cNvCxnSpPr>
          <p:nvPr/>
        </p:nvCxnSpPr>
        <p:spPr>
          <a:xfrm flipV="1">
            <a:off x="4289917" y="2993388"/>
            <a:ext cx="392305" cy="147667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9ED2463-E877-DD9F-8ED1-198F3919111E}"/>
              </a:ext>
            </a:extLst>
          </p:cNvPr>
          <p:cNvCxnSpPr>
            <a:cxnSpLocks/>
            <a:stCxn id="27" idx="3"/>
            <a:endCxn id="4" idx="1"/>
          </p:cNvCxnSpPr>
          <p:nvPr/>
        </p:nvCxnSpPr>
        <p:spPr>
          <a:xfrm>
            <a:off x="5814021" y="2979012"/>
            <a:ext cx="581783" cy="70448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974A094-D23B-4B18-DE26-616C7A4A2200}"/>
              </a:ext>
            </a:extLst>
          </p:cNvPr>
          <p:cNvSpPr txBox="1"/>
          <p:nvPr/>
        </p:nvSpPr>
        <p:spPr>
          <a:xfrm>
            <a:off x="0" y="79886"/>
            <a:ext cx="11243388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b="1"/>
              <a:t>Referral pathways into commissioned family support service &amp; escalation pathways to named person.</a:t>
            </a:r>
            <a:endParaRPr lang="en-GB" sz="1600" b="1"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B87330-21A7-67DA-983A-9DE013AE835C}"/>
              </a:ext>
            </a:extLst>
          </p:cNvPr>
          <p:cNvSpPr/>
          <p:nvPr/>
        </p:nvSpPr>
        <p:spPr>
          <a:xfrm>
            <a:off x="3133170" y="3871045"/>
            <a:ext cx="1228633" cy="102550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 dirty="0">
                <a:cs typeface="Calibri"/>
              </a:rPr>
              <a:t>Referral / signpost family</a:t>
            </a:r>
          </a:p>
          <a:p>
            <a:pPr algn="ctr"/>
            <a:r>
              <a:rPr lang="en-GB" sz="1200" dirty="0">
                <a:cs typeface="Calibri"/>
              </a:rPr>
              <a:t>OR</a:t>
            </a:r>
          </a:p>
          <a:p>
            <a:pPr algn="ctr"/>
            <a:r>
              <a:rPr lang="en-GB" sz="1200" dirty="0">
                <a:cs typeface="Calibri"/>
              </a:rPr>
              <a:t>Request for assistance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71FFA-3D34-E96B-04A4-59B08777C9B3}"/>
              </a:ext>
            </a:extLst>
          </p:cNvPr>
          <p:cNvSpPr/>
          <p:nvPr/>
        </p:nvSpPr>
        <p:spPr>
          <a:xfrm>
            <a:off x="188332" y="1289870"/>
            <a:ext cx="1132871" cy="95665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100">
                <a:cs typeface="Calibri"/>
              </a:rPr>
              <a:t>Community Hub/ Self-referral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5F95C9-C681-7E4C-9205-D48BE14213FF}"/>
              </a:ext>
            </a:extLst>
          </p:cNvPr>
          <p:cNvSpPr/>
          <p:nvPr/>
        </p:nvSpPr>
        <p:spPr>
          <a:xfrm>
            <a:off x="1616585" y="1318194"/>
            <a:ext cx="1283098" cy="9379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>
                <a:cs typeface="Calibri"/>
              </a:rPr>
              <a:t>Referral</a:t>
            </a:r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55D387-C28C-D8D1-9B7F-6B7E991631CB}"/>
              </a:ext>
            </a:extLst>
          </p:cNvPr>
          <p:cNvCxnSpPr>
            <a:cxnSpLocks/>
          </p:cNvCxnSpPr>
          <p:nvPr/>
        </p:nvCxnSpPr>
        <p:spPr>
          <a:xfrm>
            <a:off x="2376680" y="7722492"/>
            <a:ext cx="767393" cy="2285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5863B2D9-1CFC-03D3-907B-FA76B36C57E4}"/>
              </a:ext>
            </a:extLst>
          </p:cNvPr>
          <p:cNvSpPr/>
          <p:nvPr/>
        </p:nvSpPr>
        <p:spPr>
          <a:xfrm>
            <a:off x="4653467" y="2070775"/>
            <a:ext cx="1160554" cy="181647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 dirty="0">
                <a:cs typeface="Calibri"/>
              </a:rPr>
              <a:t>Commissioned family support provider 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D2E27012-744F-25EB-1C77-2E2B5AD7C86E}"/>
              </a:ext>
            </a:extLst>
          </p:cNvPr>
          <p:cNvSpPr/>
          <p:nvPr/>
        </p:nvSpPr>
        <p:spPr>
          <a:xfrm>
            <a:off x="2838456" y="6187209"/>
            <a:ext cx="285420" cy="231687"/>
          </a:xfrm>
          <a:prstGeom prst="rect">
            <a:avLst/>
          </a:prstGeom>
          <a:solidFill>
            <a:srgbClr val="F6940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483850FB-4ADA-5ABB-6230-BD777219ADFA}"/>
              </a:ext>
            </a:extLst>
          </p:cNvPr>
          <p:cNvSpPr/>
          <p:nvPr/>
        </p:nvSpPr>
        <p:spPr>
          <a:xfrm>
            <a:off x="2838456" y="6440803"/>
            <a:ext cx="285420" cy="23168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CD4FD60F-3C70-6F62-A1E8-C4C31FE38D2D}"/>
              </a:ext>
            </a:extLst>
          </p:cNvPr>
          <p:cNvSpPr txBox="1"/>
          <p:nvPr/>
        </p:nvSpPr>
        <p:spPr>
          <a:xfrm>
            <a:off x="4419268" y="5627360"/>
            <a:ext cx="2612950" cy="1077218"/>
          </a:xfrm>
          <a:prstGeom prst="rect">
            <a:avLst/>
          </a:prstGeom>
          <a:solidFill>
            <a:srgbClr val="6FC3F7"/>
          </a:solidFill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b="1" dirty="0">
                <a:solidFill>
                  <a:schemeClr val="tx1"/>
                </a:solidFill>
              </a:rPr>
              <a:t>Named person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Pre-school: Health visitor or FNP</a:t>
            </a:r>
            <a:endParaRPr lang="en-GB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School age: Education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71469F56-ED2A-8FFD-E9A1-B38E55B9DEB1}"/>
              </a:ext>
            </a:extLst>
          </p:cNvPr>
          <p:cNvSpPr txBox="1"/>
          <p:nvPr/>
        </p:nvSpPr>
        <p:spPr>
          <a:xfrm>
            <a:off x="3144073" y="5887555"/>
            <a:ext cx="1087016" cy="83099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tx1"/>
                </a:solidFill>
              </a:rPr>
              <a:t>Universal</a:t>
            </a:r>
          </a:p>
          <a:p>
            <a:r>
              <a:rPr lang="en-GB" sz="1600">
                <a:solidFill>
                  <a:schemeClr val="tx1"/>
                </a:solidFill>
              </a:rPr>
              <a:t>Additional </a:t>
            </a:r>
          </a:p>
          <a:p>
            <a:r>
              <a:rPr lang="en-GB" sz="1600">
                <a:solidFill>
                  <a:schemeClr val="tx1"/>
                </a:solidFill>
              </a:rPr>
              <a:t>Intensive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486C05A8-57C7-42E4-FAFF-6B75B3F940E6}"/>
              </a:ext>
            </a:extLst>
          </p:cNvPr>
          <p:cNvSpPr/>
          <p:nvPr/>
        </p:nvSpPr>
        <p:spPr>
          <a:xfrm>
            <a:off x="2838456" y="5924054"/>
            <a:ext cx="285421" cy="231687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3E2A1544-2793-C7D8-5F65-E44D11CB0D03}"/>
              </a:ext>
            </a:extLst>
          </p:cNvPr>
          <p:cNvSpPr/>
          <p:nvPr/>
        </p:nvSpPr>
        <p:spPr>
          <a:xfrm>
            <a:off x="146297" y="3930254"/>
            <a:ext cx="1174906" cy="100443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100">
                <a:cs typeface="Calibri"/>
              </a:rPr>
              <a:t>Professional referral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11443B-3000-8627-3305-B3119002C82F}"/>
              </a:ext>
            </a:extLst>
          </p:cNvPr>
          <p:cNvSpPr/>
          <p:nvPr/>
        </p:nvSpPr>
        <p:spPr>
          <a:xfrm>
            <a:off x="6395804" y="3185331"/>
            <a:ext cx="1142730" cy="99633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>
                <a:cs typeface="Calibri"/>
              </a:rPr>
              <a:t>Intervention complete/ wellbeing improves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80B2B1-62A9-68CE-B1AA-8DDCD22AB258}"/>
              </a:ext>
            </a:extLst>
          </p:cNvPr>
          <p:cNvSpPr/>
          <p:nvPr/>
        </p:nvSpPr>
        <p:spPr>
          <a:xfrm>
            <a:off x="7942690" y="3188776"/>
            <a:ext cx="1138434" cy="99633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 dirty="0"/>
              <a:t>Case closed &amp; discuss with named person</a:t>
            </a:r>
            <a:endParaRPr lang="en-US" dirty="0"/>
          </a:p>
        </p:txBody>
      </p:sp>
      <p:sp>
        <p:nvSpPr>
          <p:cNvPr id="34" name="Flowchart: Alternative Process 33">
            <a:extLst>
              <a:ext uri="{FF2B5EF4-FFF2-40B4-BE49-F238E27FC236}">
                <a16:creationId xmlns:a16="http://schemas.microsoft.com/office/drawing/2014/main" id="{0E6054AE-8BD0-4D66-6798-A6103A5AD698}"/>
              </a:ext>
            </a:extLst>
          </p:cNvPr>
          <p:cNvSpPr/>
          <p:nvPr/>
        </p:nvSpPr>
        <p:spPr>
          <a:xfrm>
            <a:off x="9203496" y="3930254"/>
            <a:ext cx="2902486" cy="2773109"/>
          </a:xfrm>
          <a:prstGeom prst="flowChartAlternateProcess">
            <a:avLst/>
          </a:prstGeom>
          <a:solidFill>
            <a:srgbClr val="6FC3F7"/>
          </a:solidFill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5 GIRFEC Questions </a:t>
            </a:r>
          </a:p>
          <a:p>
            <a:pPr marL="342900" indent="-342900">
              <a:buAutoNum type="arabicPeriod"/>
            </a:pPr>
            <a:r>
              <a:rPr lang="en-GB" sz="1400">
                <a:solidFill>
                  <a:schemeClr val="tx1"/>
                </a:solidFill>
              </a:rPr>
              <a:t>What is getting in the way of this child’s wellbeing? </a:t>
            </a:r>
          </a:p>
          <a:p>
            <a:pPr marL="342900" indent="-342900">
              <a:buAutoNum type="arabicPeriod"/>
            </a:pPr>
            <a:r>
              <a:rPr lang="en-GB" sz="1400">
                <a:solidFill>
                  <a:schemeClr val="tx1"/>
                </a:solidFill>
              </a:rPr>
              <a:t>Do we have all the information we need to help this child? </a:t>
            </a:r>
          </a:p>
          <a:p>
            <a:pPr marL="342900" indent="-342900">
              <a:buAutoNum type="arabicPeriod"/>
            </a:pPr>
            <a:r>
              <a:rPr lang="en-GB" sz="1400">
                <a:solidFill>
                  <a:schemeClr val="tx1"/>
                </a:solidFill>
              </a:rPr>
              <a:t>What can we do now to help this child? </a:t>
            </a:r>
          </a:p>
          <a:p>
            <a:pPr marL="342900" indent="-342900">
              <a:buAutoNum type="arabicPeriod"/>
            </a:pPr>
            <a:r>
              <a:rPr lang="en-GB" sz="1400">
                <a:solidFill>
                  <a:schemeClr val="tx1"/>
                </a:solidFill>
              </a:rPr>
              <a:t>What can my service do to help this child? </a:t>
            </a:r>
          </a:p>
          <a:p>
            <a:pPr marL="342900" indent="-342900">
              <a:buAutoNum type="arabicPeriod"/>
            </a:pPr>
            <a:r>
              <a:rPr lang="en-GB" sz="1400">
                <a:solidFill>
                  <a:schemeClr val="tx1"/>
                </a:solidFill>
              </a:rPr>
              <a:t>What additional help, if any, may be needed from others?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9C1D86C-87D0-D242-EA97-424FAE96EB5C}"/>
              </a:ext>
            </a:extLst>
          </p:cNvPr>
          <p:cNvSpPr/>
          <p:nvPr/>
        </p:nvSpPr>
        <p:spPr>
          <a:xfrm>
            <a:off x="7968885" y="1289870"/>
            <a:ext cx="1142730" cy="9663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 dirty="0">
                <a:cs typeface="Calibri"/>
              </a:rPr>
              <a:t>Discuss with/ refer to named person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A42DB68-3194-9FB6-F3A3-AA3BD7EBC460}"/>
              </a:ext>
            </a:extLst>
          </p:cNvPr>
          <p:cNvSpPr/>
          <p:nvPr/>
        </p:nvSpPr>
        <p:spPr>
          <a:xfrm>
            <a:off x="9443782" y="1289870"/>
            <a:ext cx="1142730" cy="966310"/>
          </a:xfrm>
          <a:prstGeom prst="rect">
            <a:avLst/>
          </a:prstGeom>
          <a:solidFill>
            <a:srgbClr val="F6940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 dirty="0">
                <a:cs typeface="Calibri"/>
              </a:rPr>
              <a:t>Possibly planning for children's wellbeing pathway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B59FCC3-0A65-2C3F-3904-A677AC7DC03B}"/>
              </a:ext>
            </a:extLst>
          </p:cNvPr>
          <p:cNvSpPr/>
          <p:nvPr/>
        </p:nvSpPr>
        <p:spPr>
          <a:xfrm>
            <a:off x="6466056" y="1268959"/>
            <a:ext cx="1138434" cy="9663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 dirty="0">
                <a:cs typeface="Calibri"/>
              </a:rPr>
              <a:t>Additional intervention needed/ escalation?</a:t>
            </a:r>
          </a:p>
        </p:txBody>
      </p:sp>
      <p:sp>
        <p:nvSpPr>
          <p:cNvPr id="87" name="Speech Bubble: Rectangle with Corners Rounded 86">
            <a:extLst>
              <a:ext uri="{FF2B5EF4-FFF2-40B4-BE49-F238E27FC236}">
                <a16:creationId xmlns:a16="http://schemas.microsoft.com/office/drawing/2014/main" id="{CF2E7867-A8A9-9541-473D-2BE5D0A83270}"/>
              </a:ext>
            </a:extLst>
          </p:cNvPr>
          <p:cNvSpPr/>
          <p:nvPr/>
        </p:nvSpPr>
        <p:spPr>
          <a:xfrm>
            <a:off x="6984375" y="733533"/>
            <a:ext cx="1017538" cy="562781"/>
          </a:xfrm>
          <a:prstGeom prst="wedgeRoundRectCallout">
            <a:avLst/>
          </a:prstGeom>
          <a:solidFill>
            <a:srgbClr val="6FC3F7"/>
          </a:solidFill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/>
              <a:t>5 GIRFEC questions answered?</a:t>
            </a:r>
          </a:p>
        </p:txBody>
      </p:sp>
      <p:sp>
        <p:nvSpPr>
          <p:cNvPr id="132" name="Flowchart: Alternative Process 131">
            <a:extLst>
              <a:ext uri="{FF2B5EF4-FFF2-40B4-BE49-F238E27FC236}">
                <a16:creationId xmlns:a16="http://schemas.microsoft.com/office/drawing/2014/main" id="{E919A18D-FCCC-3FDC-8E56-0A44761CD5D4}"/>
              </a:ext>
            </a:extLst>
          </p:cNvPr>
          <p:cNvSpPr/>
          <p:nvPr/>
        </p:nvSpPr>
        <p:spPr>
          <a:xfrm>
            <a:off x="9375606" y="126603"/>
            <a:ext cx="2558265" cy="921690"/>
          </a:xfrm>
          <a:prstGeom prst="flowChartAlternateProcess">
            <a:avLst/>
          </a:prstGeom>
          <a:solidFill>
            <a:srgbClr val="FF0000"/>
          </a:solidFill>
          <a:ln w="5715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bg1"/>
                </a:solidFill>
              </a:rPr>
              <a:t>If at any time child protection concerns are identified follow child protection guidance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D24CF384-A167-33CA-6316-E92B5245A9F7}"/>
              </a:ext>
            </a:extLst>
          </p:cNvPr>
          <p:cNvCxnSpPr>
            <a:cxnSpLocks/>
            <a:stCxn id="63" idx="1"/>
            <a:endCxn id="27" idx="3"/>
          </p:cNvCxnSpPr>
          <p:nvPr/>
        </p:nvCxnSpPr>
        <p:spPr>
          <a:xfrm flipH="1">
            <a:off x="5814021" y="1752114"/>
            <a:ext cx="652035" cy="122689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80F0A03-275C-3DF1-6B2C-554236D047BE}"/>
              </a:ext>
            </a:extLst>
          </p:cNvPr>
          <p:cNvSpPr/>
          <p:nvPr/>
        </p:nvSpPr>
        <p:spPr>
          <a:xfrm>
            <a:off x="1616585" y="3783048"/>
            <a:ext cx="1283098" cy="202190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 dirty="0">
                <a:cs typeface="Calibri"/>
              </a:rPr>
              <a:t>Is family support needed</a:t>
            </a:r>
          </a:p>
          <a:p>
            <a:pPr algn="ctr"/>
            <a:r>
              <a:rPr lang="en-GB" sz="1200" dirty="0">
                <a:cs typeface="Calibri"/>
              </a:rPr>
              <a:t>OR</a:t>
            </a:r>
          </a:p>
          <a:p>
            <a:pPr algn="ctr"/>
            <a:r>
              <a:rPr lang="en-GB" sz="1200" dirty="0">
                <a:cs typeface="Calibri"/>
              </a:rPr>
              <a:t>part of planning to help meet family need/ prevent further escalation?</a:t>
            </a:r>
          </a:p>
        </p:txBody>
      </p:sp>
      <p:sp>
        <p:nvSpPr>
          <p:cNvPr id="97" name="Speech Bubble: Rectangle with Corners Rounded 96">
            <a:extLst>
              <a:ext uri="{FF2B5EF4-FFF2-40B4-BE49-F238E27FC236}">
                <a16:creationId xmlns:a16="http://schemas.microsoft.com/office/drawing/2014/main" id="{756EEF37-4661-8C84-35D6-0AB65834CF9F}"/>
              </a:ext>
            </a:extLst>
          </p:cNvPr>
          <p:cNvSpPr/>
          <p:nvPr/>
        </p:nvSpPr>
        <p:spPr>
          <a:xfrm>
            <a:off x="2026413" y="3230331"/>
            <a:ext cx="1017538" cy="562781"/>
          </a:xfrm>
          <a:prstGeom prst="wedgeRoundRectCallout">
            <a:avLst/>
          </a:prstGeom>
          <a:solidFill>
            <a:srgbClr val="6FC3F7"/>
          </a:solidFill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/>
              <a:t>5 GIRFEC questions answered?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879F65A7-12BD-0E68-C2D4-08FEAD09C441}"/>
              </a:ext>
            </a:extLst>
          </p:cNvPr>
          <p:cNvSpPr/>
          <p:nvPr/>
        </p:nvSpPr>
        <p:spPr>
          <a:xfrm>
            <a:off x="4770261" y="1222362"/>
            <a:ext cx="1132557" cy="850329"/>
          </a:xfrm>
          <a:prstGeom prst="wedgeRoundRectCallout">
            <a:avLst/>
          </a:prstGeom>
          <a:solidFill>
            <a:srgbClr val="6FC3F7"/>
          </a:solidFill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000"/>
          </a:p>
          <a:p>
            <a:pPr algn="ctr"/>
            <a:r>
              <a:rPr lang="en-GB" sz="1000"/>
              <a:t>Good practice to speak to get consent for contact with named person</a:t>
            </a:r>
            <a:endParaRPr lang="en-GB" sz="1000">
              <a:solidFill>
                <a:srgbClr val="808080"/>
              </a:solidFill>
              <a:cs typeface="Calibri"/>
            </a:endParaRPr>
          </a:p>
          <a:p>
            <a:pPr algn="ctr"/>
            <a:endParaRPr lang="en-GB" sz="1200">
              <a:cs typeface="Calibri"/>
            </a:endParaRPr>
          </a:p>
        </p:txBody>
      </p:sp>
      <p:sp>
        <p:nvSpPr>
          <p:cNvPr id="3" name="Star: 7 Points 2">
            <a:extLst>
              <a:ext uri="{FF2B5EF4-FFF2-40B4-BE49-F238E27FC236}">
                <a16:creationId xmlns:a16="http://schemas.microsoft.com/office/drawing/2014/main" id="{9DDB58A6-3BB1-061D-D4B1-71D733B434E7}"/>
              </a:ext>
            </a:extLst>
          </p:cNvPr>
          <p:cNvSpPr/>
          <p:nvPr/>
        </p:nvSpPr>
        <p:spPr>
          <a:xfrm>
            <a:off x="10425900" y="1427311"/>
            <a:ext cx="1680082" cy="1182687"/>
          </a:xfrm>
          <a:prstGeom prst="star7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>
              <a:solidFill>
                <a:schemeClr val="tx1"/>
              </a:solidFill>
            </a:endParaRPr>
          </a:p>
          <a:p>
            <a:pPr algn="ctr"/>
            <a:r>
              <a:rPr lang="en-GB" sz="1050" dirty="0">
                <a:solidFill>
                  <a:schemeClr val="tx1"/>
                </a:solidFill>
              </a:rPr>
              <a:t>Can remain involved as part of plan to de-escalate</a:t>
            </a:r>
          </a:p>
        </p:txBody>
      </p:sp>
    </p:spTree>
    <p:extLst>
      <p:ext uri="{BB962C8B-B14F-4D97-AF65-F5344CB8AC3E}">
        <p14:creationId xmlns:p14="http://schemas.microsoft.com/office/powerpoint/2010/main" val="2471324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34880F58-431A-8635-CB91-2CDF2CB16946}"/>
              </a:ext>
            </a:extLst>
          </p:cNvPr>
          <p:cNvCxnSpPr>
            <a:cxnSpLocks/>
          </p:cNvCxnSpPr>
          <p:nvPr/>
        </p:nvCxnSpPr>
        <p:spPr>
          <a:xfrm>
            <a:off x="1218773" y="4463071"/>
            <a:ext cx="37928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8040A6-9E0E-CC4E-06D4-73D0CCE705A9}"/>
              </a:ext>
            </a:extLst>
          </p:cNvPr>
          <p:cNvCxnSpPr>
            <a:cxnSpLocks/>
            <a:stCxn id="13" idx="1"/>
            <a:endCxn id="4" idx="3"/>
          </p:cNvCxnSpPr>
          <p:nvPr/>
        </p:nvCxnSpPr>
        <p:spPr>
          <a:xfrm flipH="1" flipV="1">
            <a:off x="7538534" y="3683499"/>
            <a:ext cx="404156" cy="344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2F7518C-767F-64E4-D9AA-59FF622137C9}"/>
              </a:ext>
            </a:extLst>
          </p:cNvPr>
          <p:cNvCxnSpPr>
            <a:cxnSpLocks/>
            <a:stCxn id="41" idx="3"/>
            <a:endCxn id="63" idx="1"/>
          </p:cNvCxnSpPr>
          <p:nvPr/>
        </p:nvCxnSpPr>
        <p:spPr>
          <a:xfrm flipH="1" flipV="1">
            <a:off x="6466056" y="1752114"/>
            <a:ext cx="4120456" cy="2091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E15AD5E8-9E21-F13F-1B4C-D3D19C060E89}"/>
              </a:ext>
            </a:extLst>
          </p:cNvPr>
          <p:cNvCxnSpPr>
            <a:cxnSpLocks/>
          </p:cNvCxnSpPr>
          <p:nvPr/>
        </p:nvCxnSpPr>
        <p:spPr>
          <a:xfrm flipH="1">
            <a:off x="1002107" y="1721284"/>
            <a:ext cx="155533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698B1EB6-965A-7FCD-12F0-14DFE06E4177}"/>
              </a:ext>
            </a:extLst>
          </p:cNvPr>
          <p:cNvCxnSpPr>
            <a:cxnSpLocks/>
          </p:cNvCxnSpPr>
          <p:nvPr/>
        </p:nvCxnSpPr>
        <p:spPr>
          <a:xfrm flipH="1" flipV="1">
            <a:off x="1519309" y="4460484"/>
            <a:ext cx="1706776" cy="258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E9CB64B9-8335-11ED-48DC-53EC8B07E4E1}"/>
              </a:ext>
            </a:extLst>
          </p:cNvPr>
          <p:cNvCxnSpPr>
            <a:cxnSpLocks/>
            <a:stCxn id="27" idx="1"/>
            <a:endCxn id="15" idx="3"/>
          </p:cNvCxnSpPr>
          <p:nvPr/>
        </p:nvCxnSpPr>
        <p:spPr>
          <a:xfrm flipH="1" flipV="1">
            <a:off x="2899683" y="1787187"/>
            <a:ext cx="1753784" cy="119182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64C7336-6463-A0BD-6384-DC8B392FFEA7}"/>
              </a:ext>
            </a:extLst>
          </p:cNvPr>
          <p:cNvCxnSpPr>
            <a:cxnSpLocks/>
            <a:stCxn id="10" idx="3"/>
            <a:endCxn id="27" idx="1"/>
          </p:cNvCxnSpPr>
          <p:nvPr/>
        </p:nvCxnSpPr>
        <p:spPr>
          <a:xfrm flipV="1">
            <a:off x="4289917" y="2993388"/>
            <a:ext cx="392305" cy="147667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9ED2463-E877-DD9F-8ED1-198F3919111E}"/>
              </a:ext>
            </a:extLst>
          </p:cNvPr>
          <p:cNvCxnSpPr>
            <a:cxnSpLocks/>
            <a:stCxn id="27" idx="3"/>
            <a:endCxn id="4" idx="1"/>
          </p:cNvCxnSpPr>
          <p:nvPr/>
        </p:nvCxnSpPr>
        <p:spPr>
          <a:xfrm>
            <a:off x="5814021" y="2979012"/>
            <a:ext cx="581783" cy="70448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974A094-D23B-4B18-DE26-616C7A4A2200}"/>
              </a:ext>
            </a:extLst>
          </p:cNvPr>
          <p:cNvSpPr txBox="1"/>
          <p:nvPr/>
        </p:nvSpPr>
        <p:spPr>
          <a:xfrm>
            <a:off x="0" y="79886"/>
            <a:ext cx="11243388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b="1"/>
              <a:t>Referral pathways into commissioned family support service &amp; escalation pathways to named person.</a:t>
            </a:r>
            <a:endParaRPr lang="en-GB" sz="1600" b="1"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B87330-21A7-67DA-983A-9DE013AE835C}"/>
              </a:ext>
            </a:extLst>
          </p:cNvPr>
          <p:cNvSpPr/>
          <p:nvPr/>
        </p:nvSpPr>
        <p:spPr>
          <a:xfrm>
            <a:off x="3133170" y="3871045"/>
            <a:ext cx="1228633" cy="102550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 dirty="0">
                <a:cs typeface="Calibri"/>
              </a:rPr>
              <a:t>Referral / signpost family</a:t>
            </a:r>
          </a:p>
          <a:p>
            <a:pPr algn="ctr"/>
            <a:r>
              <a:rPr lang="en-GB" sz="1200" dirty="0">
                <a:cs typeface="Calibri"/>
              </a:rPr>
              <a:t>OR</a:t>
            </a:r>
          </a:p>
          <a:p>
            <a:pPr algn="ctr"/>
            <a:r>
              <a:rPr lang="en-GB" sz="1200" dirty="0">
                <a:cs typeface="Calibri"/>
              </a:rPr>
              <a:t>Request for assistance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71FFA-3D34-E96B-04A4-59B08777C9B3}"/>
              </a:ext>
            </a:extLst>
          </p:cNvPr>
          <p:cNvSpPr/>
          <p:nvPr/>
        </p:nvSpPr>
        <p:spPr>
          <a:xfrm>
            <a:off x="188332" y="1289870"/>
            <a:ext cx="1132871" cy="95665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100">
                <a:cs typeface="Calibri"/>
              </a:rPr>
              <a:t>Community Hub/ Self-referral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5F95C9-C681-7E4C-9205-D48BE14213FF}"/>
              </a:ext>
            </a:extLst>
          </p:cNvPr>
          <p:cNvSpPr/>
          <p:nvPr/>
        </p:nvSpPr>
        <p:spPr>
          <a:xfrm>
            <a:off x="1616585" y="1318194"/>
            <a:ext cx="1283098" cy="9379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>
                <a:cs typeface="Calibri"/>
              </a:rPr>
              <a:t>Referral</a:t>
            </a:r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55D387-C28C-D8D1-9B7F-6B7E991631CB}"/>
              </a:ext>
            </a:extLst>
          </p:cNvPr>
          <p:cNvCxnSpPr>
            <a:cxnSpLocks/>
          </p:cNvCxnSpPr>
          <p:nvPr/>
        </p:nvCxnSpPr>
        <p:spPr>
          <a:xfrm>
            <a:off x="2376680" y="7722492"/>
            <a:ext cx="767393" cy="2285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5863B2D9-1CFC-03D3-907B-FA76B36C57E4}"/>
              </a:ext>
            </a:extLst>
          </p:cNvPr>
          <p:cNvSpPr/>
          <p:nvPr/>
        </p:nvSpPr>
        <p:spPr>
          <a:xfrm>
            <a:off x="4653467" y="2070775"/>
            <a:ext cx="1160554" cy="181647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 dirty="0">
                <a:cs typeface="Calibri"/>
              </a:rPr>
              <a:t>Commissioned family support provider 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D2E27012-744F-25EB-1C77-2E2B5AD7C86E}"/>
              </a:ext>
            </a:extLst>
          </p:cNvPr>
          <p:cNvSpPr/>
          <p:nvPr/>
        </p:nvSpPr>
        <p:spPr>
          <a:xfrm>
            <a:off x="2838456" y="6187209"/>
            <a:ext cx="285420" cy="231687"/>
          </a:xfrm>
          <a:prstGeom prst="rect">
            <a:avLst/>
          </a:prstGeom>
          <a:solidFill>
            <a:srgbClr val="F6940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483850FB-4ADA-5ABB-6230-BD777219ADFA}"/>
              </a:ext>
            </a:extLst>
          </p:cNvPr>
          <p:cNvSpPr/>
          <p:nvPr/>
        </p:nvSpPr>
        <p:spPr>
          <a:xfrm>
            <a:off x="2838456" y="6440803"/>
            <a:ext cx="285420" cy="23168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CD4FD60F-3C70-6F62-A1E8-C4C31FE38D2D}"/>
              </a:ext>
            </a:extLst>
          </p:cNvPr>
          <p:cNvSpPr txBox="1"/>
          <p:nvPr/>
        </p:nvSpPr>
        <p:spPr>
          <a:xfrm>
            <a:off x="4419268" y="5627360"/>
            <a:ext cx="2612950" cy="1077218"/>
          </a:xfrm>
          <a:prstGeom prst="rect">
            <a:avLst/>
          </a:prstGeom>
          <a:solidFill>
            <a:srgbClr val="6FC3F7"/>
          </a:solidFill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b="1" dirty="0">
                <a:solidFill>
                  <a:schemeClr val="tx1"/>
                </a:solidFill>
              </a:rPr>
              <a:t>Named person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Pre-school: Health visitor or FNP</a:t>
            </a:r>
            <a:endParaRPr lang="en-GB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School age: Education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71469F56-ED2A-8FFD-E9A1-B38E55B9DEB1}"/>
              </a:ext>
            </a:extLst>
          </p:cNvPr>
          <p:cNvSpPr txBox="1"/>
          <p:nvPr/>
        </p:nvSpPr>
        <p:spPr>
          <a:xfrm>
            <a:off x="3144073" y="5887555"/>
            <a:ext cx="1087016" cy="83099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tx1"/>
                </a:solidFill>
              </a:rPr>
              <a:t>Universal</a:t>
            </a:r>
          </a:p>
          <a:p>
            <a:r>
              <a:rPr lang="en-GB" sz="1600">
                <a:solidFill>
                  <a:schemeClr val="tx1"/>
                </a:solidFill>
              </a:rPr>
              <a:t>Additional </a:t>
            </a:r>
          </a:p>
          <a:p>
            <a:r>
              <a:rPr lang="en-GB" sz="1600">
                <a:solidFill>
                  <a:schemeClr val="tx1"/>
                </a:solidFill>
              </a:rPr>
              <a:t>Intensive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486C05A8-57C7-42E4-FAFF-6B75B3F940E6}"/>
              </a:ext>
            </a:extLst>
          </p:cNvPr>
          <p:cNvSpPr/>
          <p:nvPr/>
        </p:nvSpPr>
        <p:spPr>
          <a:xfrm>
            <a:off x="2838456" y="5924054"/>
            <a:ext cx="285421" cy="231687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3E2A1544-2793-C7D8-5F65-E44D11CB0D03}"/>
              </a:ext>
            </a:extLst>
          </p:cNvPr>
          <p:cNvSpPr/>
          <p:nvPr/>
        </p:nvSpPr>
        <p:spPr>
          <a:xfrm>
            <a:off x="146297" y="3930254"/>
            <a:ext cx="1174906" cy="100443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100">
                <a:cs typeface="Calibri"/>
              </a:rPr>
              <a:t>Professional referral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11443B-3000-8627-3305-B3119002C82F}"/>
              </a:ext>
            </a:extLst>
          </p:cNvPr>
          <p:cNvSpPr/>
          <p:nvPr/>
        </p:nvSpPr>
        <p:spPr>
          <a:xfrm>
            <a:off x="6395804" y="3185331"/>
            <a:ext cx="1142730" cy="99633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>
                <a:cs typeface="Calibri"/>
              </a:rPr>
              <a:t>Intervention complete/ wellbeing improves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80B2B1-62A9-68CE-B1AA-8DDCD22AB258}"/>
              </a:ext>
            </a:extLst>
          </p:cNvPr>
          <p:cNvSpPr/>
          <p:nvPr/>
        </p:nvSpPr>
        <p:spPr>
          <a:xfrm>
            <a:off x="7942690" y="3188776"/>
            <a:ext cx="1138434" cy="99633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 dirty="0"/>
              <a:t>Case closed &amp; discuss with named person</a:t>
            </a:r>
            <a:endParaRPr lang="en-US" dirty="0"/>
          </a:p>
        </p:txBody>
      </p:sp>
      <p:sp>
        <p:nvSpPr>
          <p:cNvPr id="34" name="Flowchart: Alternative Process 33">
            <a:extLst>
              <a:ext uri="{FF2B5EF4-FFF2-40B4-BE49-F238E27FC236}">
                <a16:creationId xmlns:a16="http://schemas.microsoft.com/office/drawing/2014/main" id="{0E6054AE-8BD0-4D66-6798-A6103A5AD698}"/>
              </a:ext>
            </a:extLst>
          </p:cNvPr>
          <p:cNvSpPr/>
          <p:nvPr/>
        </p:nvSpPr>
        <p:spPr>
          <a:xfrm>
            <a:off x="9203496" y="3930254"/>
            <a:ext cx="2902486" cy="2773109"/>
          </a:xfrm>
          <a:prstGeom prst="flowChartAlternateProcess">
            <a:avLst/>
          </a:prstGeom>
          <a:solidFill>
            <a:srgbClr val="6FC3F7"/>
          </a:solidFill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5 GIRFEC Questions </a:t>
            </a:r>
          </a:p>
          <a:p>
            <a:pPr marL="342900" indent="-342900">
              <a:buAutoNum type="arabicPeriod"/>
            </a:pPr>
            <a:r>
              <a:rPr lang="en-GB" sz="1400">
                <a:solidFill>
                  <a:schemeClr val="tx1"/>
                </a:solidFill>
              </a:rPr>
              <a:t>What is getting in the way of this child’s wellbeing? </a:t>
            </a:r>
          </a:p>
          <a:p>
            <a:pPr marL="342900" indent="-342900">
              <a:buAutoNum type="arabicPeriod"/>
            </a:pPr>
            <a:r>
              <a:rPr lang="en-GB" sz="1400">
                <a:solidFill>
                  <a:schemeClr val="tx1"/>
                </a:solidFill>
              </a:rPr>
              <a:t>Do we have all the information we need to help this child? </a:t>
            </a:r>
          </a:p>
          <a:p>
            <a:pPr marL="342900" indent="-342900">
              <a:buAutoNum type="arabicPeriod"/>
            </a:pPr>
            <a:r>
              <a:rPr lang="en-GB" sz="1400">
                <a:solidFill>
                  <a:schemeClr val="tx1"/>
                </a:solidFill>
              </a:rPr>
              <a:t>What can we do now to help this child? </a:t>
            </a:r>
          </a:p>
          <a:p>
            <a:pPr marL="342900" indent="-342900">
              <a:buAutoNum type="arabicPeriod"/>
            </a:pPr>
            <a:r>
              <a:rPr lang="en-GB" sz="1400">
                <a:solidFill>
                  <a:schemeClr val="tx1"/>
                </a:solidFill>
              </a:rPr>
              <a:t>What can my service do to help this child? </a:t>
            </a:r>
          </a:p>
          <a:p>
            <a:pPr marL="342900" indent="-342900">
              <a:buAutoNum type="arabicPeriod"/>
            </a:pPr>
            <a:r>
              <a:rPr lang="en-GB" sz="1400">
                <a:solidFill>
                  <a:schemeClr val="tx1"/>
                </a:solidFill>
              </a:rPr>
              <a:t>What additional help, if any, may be needed from others?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9C1D86C-87D0-D242-EA97-424FAE96EB5C}"/>
              </a:ext>
            </a:extLst>
          </p:cNvPr>
          <p:cNvSpPr/>
          <p:nvPr/>
        </p:nvSpPr>
        <p:spPr>
          <a:xfrm>
            <a:off x="7968885" y="1289870"/>
            <a:ext cx="1142730" cy="9663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 dirty="0">
                <a:cs typeface="Calibri"/>
              </a:rPr>
              <a:t>Discuss with/ refer to named person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A42DB68-3194-9FB6-F3A3-AA3BD7EBC460}"/>
              </a:ext>
            </a:extLst>
          </p:cNvPr>
          <p:cNvSpPr/>
          <p:nvPr/>
        </p:nvSpPr>
        <p:spPr>
          <a:xfrm>
            <a:off x="9443782" y="1289870"/>
            <a:ext cx="1142730" cy="966310"/>
          </a:xfrm>
          <a:prstGeom prst="rect">
            <a:avLst/>
          </a:prstGeom>
          <a:solidFill>
            <a:srgbClr val="F6940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 dirty="0">
                <a:cs typeface="Calibri"/>
              </a:rPr>
              <a:t>Possibly planning for children's wellbeing pathway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B59FCC3-0A65-2C3F-3904-A677AC7DC03B}"/>
              </a:ext>
            </a:extLst>
          </p:cNvPr>
          <p:cNvSpPr/>
          <p:nvPr/>
        </p:nvSpPr>
        <p:spPr>
          <a:xfrm>
            <a:off x="6466056" y="1268959"/>
            <a:ext cx="1138434" cy="9663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 dirty="0">
                <a:cs typeface="Calibri"/>
              </a:rPr>
              <a:t>Additional intervention needed/ escalation?</a:t>
            </a:r>
          </a:p>
        </p:txBody>
      </p:sp>
      <p:sp>
        <p:nvSpPr>
          <p:cNvPr id="87" name="Speech Bubble: Rectangle with Corners Rounded 86">
            <a:extLst>
              <a:ext uri="{FF2B5EF4-FFF2-40B4-BE49-F238E27FC236}">
                <a16:creationId xmlns:a16="http://schemas.microsoft.com/office/drawing/2014/main" id="{CF2E7867-A8A9-9541-473D-2BE5D0A83270}"/>
              </a:ext>
            </a:extLst>
          </p:cNvPr>
          <p:cNvSpPr/>
          <p:nvPr/>
        </p:nvSpPr>
        <p:spPr>
          <a:xfrm>
            <a:off x="6984375" y="733533"/>
            <a:ext cx="1017538" cy="562781"/>
          </a:xfrm>
          <a:prstGeom prst="wedgeRoundRectCallout">
            <a:avLst/>
          </a:prstGeom>
          <a:solidFill>
            <a:srgbClr val="6FC3F7"/>
          </a:solidFill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/>
              <a:t>5 GIRFEC questions answered?</a:t>
            </a:r>
          </a:p>
        </p:txBody>
      </p:sp>
      <p:sp>
        <p:nvSpPr>
          <p:cNvPr id="132" name="Flowchart: Alternative Process 131">
            <a:extLst>
              <a:ext uri="{FF2B5EF4-FFF2-40B4-BE49-F238E27FC236}">
                <a16:creationId xmlns:a16="http://schemas.microsoft.com/office/drawing/2014/main" id="{E919A18D-FCCC-3FDC-8E56-0A44761CD5D4}"/>
              </a:ext>
            </a:extLst>
          </p:cNvPr>
          <p:cNvSpPr/>
          <p:nvPr/>
        </p:nvSpPr>
        <p:spPr>
          <a:xfrm>
            <a:off x="9375606" y="126603"/>
            <a:ext cx="2558265" cy="921690"/>
          </a:xfrm>
          <a:prstGeom prst="flowChartAlternateProcess">
            <a:avLst/>
          </a:prstGeom>
          <a:solidFill>
            <a:srgbClr val="FF0000"/>
          </a:solidFill>
          <a:ln w="5715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bg1"/>
                </a:solidFill>
              </a:rPr>
              <a:t>If at any time child protection concerns are identified follow child protection guidance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D24CF384-A167-33CA-6316-E92B5245A9F7}"/>
              </a:ext>
            </a:extLst>
          </p:cNvPr>
          <p:cNvCxnSpPr>
            <a:cxnSpLocks/>
            <a:stCxn id="63" idx="1"/>
            <a:endCxn id="27" idx="3"/>
          </p:cNvCxnSpPr>
          <p:nvPr/>
        </p:nvCxnSpPr>
        <p:spPr>
          <a:xfrm flipH="1">
            <a:off x="5814021" y="1752114"/>
            <a:ext cx="652035" cy="122689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80F0A03-275C-3DF1-6B2C-554236D047BE}"/>
              </a:ext>
            </a:extLst>
          </p:cNvPr>
          <p:cNvSpPr/>
          <p:nvPr/>
        </p:nvSpPr>
        <p:spPr>
          <a:xfrm>
            <a:off x="1616585" y="3783048"/>
            <a:ext cx="1283098" cy="202190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200" dirty="0">
                <a:cs typeface="Calibri"/>
              </a:rPr>
              <a:t>Is family support needed</a:t>
            </a:r>
          </a:p>
          <a:p>
            <a:pPr algn="ctr"/>
            <a:r>
              <a:rPr lang="en-GB" sz="1200" dirty="0">
                <a:cs typeface="Calibri"/>
              </a:rPr>
              <a:t>OR</a:t>
            </a:r>
          </a:p>
          <a:p>
            <a:pPr algn="ctr"/>
            <a:r>
              <a:rPr lang="en-GB" sz="1200" dirty="0">
                <a:cs typeface="Calibri"/>
              </a:rPr>
              <a:t>part of planning to help meet family need/ prevent further escalation?</a:t>
            </a:r>
          </a:p>
        </p:txBody>
      </p:sp>
      <p:sp>
        <p:nvSpPr>
          <p:cNvPr id="97" name="Speech Bubble: Rectangle with Corners Rounded 96">
            <a:extLst>
              <a:ext uri="{FF2B5EF4-FFF2-40B4-BE49-F238E27FC236}">
                <a16:creationId xmlns:a16="http://schemas.microsoft.com/office/drawing/2014/main" id="{756EEF37-4661-8C84-35D6-0AB65834CF9F}"/>
              </a:ext>
            </a:extLst>
          </p:cNvPr>
          <p:cNvSpPr/>
          <p:nvPr/>
        </p:nvSpPr>
        <p:spPr>
          <a:xfrm>
            <a:off x="2026413" y="3230331"/>
            <a:ext cx="1017538" cy="562781"/>
          </a:xfrm>
          <a:prstGeom prst="wedgeRoundRectCallout">
            <a:avLst/>
          </a:prstGeom>
          <a:solidFill>
            <a:srgbClr val="6FC3F7"/>
          </a:solidFill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/>
              <a:t>5 GIRFEC questions answered?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879F65A7-12BD-0E68-C2D4-08FEAD09C441}"/>
              </a:ext>
            </a:extLst>
          </p:cNvPr>
          <p:cNvSpPr/>
          <p:nvPr/>
        </p:nvSpPr>
        <p:spPr>
          <a:xfrm>
            <a:off x="4770261" y="1222362"/>
            <a:ext cx="1132557" cy="850329"/>
          </a:xfrm>
          <a:prstGeom prst="wedgeRoundRectCallout">
            <a:avLst/>
          </a:prstGeom>
          <a:solidFill>
            <a:srgbClr val="6FC3F7"/>
          </a:solidFill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000"/>
          </a:p>
          <a:p>
            <a:pPr algn="ctr"/>
            <a:r>
              <a:rPr lang="en-GB" sz="1000"/>
              <a:t>Good practice to speak to get consent for contact with named person</a:t>
            </a:r>
            <a:endParaRPr lang="en-GB" sz="1000">
              <a:solidFill>
                <a:srgbClr val="808080"/>
              </a:solidFill>
              <a:cs typeface="Calibri"/>
            </a:endParaRPr>
          </a:p>
          <a:p>
            <a:pPr algn="ctr"/>
            <a:endParaRPr lang="en-GB" sz="12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5314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397</Words>
  <Application>Microsoft Office PowerPoint</Application>
  <PresentationFormat>Widescreen</PresentationFormat>
  <Paragraphs>70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</vt:vector>
  </TitlesOfParts>
  <Company>North Lanarkshire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Lindsay Tierney</dc:creator>
  <cp:lastModifiedBy>Lindsay Tierney</cp:lastModifiedBy>
  <cp:revision>1</cp:revision>
  <dcterms:created xsi:type="dcterms:W3CDTF">2024-11-20T09:44:54Z</dcterms:created>
  <dcterms:modified xsi:type="dcterms:W3CDTF">2024-11-20T09:46:21Z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c381991-eab8-4fff-8f2f-4f88109aa1cd_Enabled">
    <vt:lpwstr>true</vt:lpwstr>
  </property>
  <property fmtid="{D5CDD505-2E9C-101B-9397-08002B2CF9AE}" pid="3" name="MSIP_Label_3c381991-eab8-4fff-8f2f-4f88109aa1cd_SetDate">
    <vt:lpwstr>2024-11-20T09:45:32Z</vt:lpwstr>
  </property>
  <property fmtid="{D5CDD505-2E9C-101B-9397-08002B2CF9AE}" pid="4" name="MSIP_Label_3c381991-eab8-4fff-8f2f-4f88109aa1cd_Method">
    <vt:lpwstr>Standard</vt:lpwstr>
  </property>
  <property fmtid="{D5CDD505-2E9C-101B-9397-08002B2CF9AE}" pid="5" name="MSIP_Label_3c381991-eab8-4fff-8f2f-4f88109aa1cd_Name">
    <vt:lpwstr>Official</vt:lpwstr>
  </property>
  <property fmtid="{D5CDD505-2E9C-101B-9397-08002B2CF9AE}" pid="6" name="MSIP_Label_3c381991-eab8-4fff-8f2f-4f88109aa1cd_SiteId">
    <vt:lpwstr>a98f953b-d618-4b43-8a65-0382681bd283</vt:lpwstr>
  </property>
  <property fmtid="{D5CDD505-2E9C-101B-9397-08002B2CF9AE}" pid="7" name="MSIP_Label_3c381991-eab8-4fff-8f2f-4f88109aa1cd_ActionId">
    <vt:lpwstr>da46fd83-9768-485a-939d-249d54a3c368</vt:lpwstr>
  </property>
  <property fmtid="{D5CDD505-2E9C-101B-9397-08002B2CF9AE}" pid="8" name="MSIP_Label_3c381991-eab8-4fff-8f2f-4f88109aa1cd_ContentBits">
    <vt:lpwstr>0</vt:lpwstr>
  </property>
</Properties>
</file>