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47" d="100"/>
          <a:sy n="147" d="100"/>
        </p:scale>
        <p:origin x="30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en Scott" userId="c7b3d4fb-b673-4883-8d4d-61d5d79d56fc" providerId="ADAL" clId="{FE43C4E4-6DE2-48BE-A81F-216250635E26}"/>
    <pc:docChg chg="undo custSel addSld modSld">
      <pc:chgData name="Kirsten Scott" userId="c7b3d4fb-b673-4883-8d4d-61d5d79d56fc" providerId="ADAL" clId="{FE43C4E4-6DE2-48BE-A81F-216250635E26}" dt="2025-04-04T13:18:11.075" v="4493" actId="1076"/>
      <pc:docMkLst>
        <pc:docMk/>
      </pc:docMkLst>
      <pc:sldChg chg="addSp delSp modSp mod">
        <pc:chgData name="Kirsten Scott" userId="c7b3d4fb-b673-4883-8d4d-61d5d79d56fc" providerId="ADAL" clId="{FE43C4E4-6DE2-48BE-A81F-216250635E26}" dt="2025-04-04T10:12:58.087" v="1962" actId="1076"/>
        <pc:sldMkLst>
          <pc:docMk/>
          <pc:sldMk cId="3374079736" sldId="256"/>
        </pc:sldMkLst>
      </pc:sldChg>
      <pc:sldChg chg="addSp delSp modSp new mod">
        <pc:chgData name="Kirsten Scott" userId="c7b3d4fb-b673-4883-8d4d-61d5d79d56fc" providerId="ADAL" clId="{FE43C4E4-6DE2-48BE-A81F-216250635E26}" dt="2025-04-04T11:16:37.767" v="3428" actId="1076"/>
        <pc:sldMkLst>
          <pc:docMk/>
          <pc:sldMk cId="915215722" sldId="257"/>
        </pc:sldMkLst>
      </pc:sldChg>
      <pc:sldChg chg="addSp delSp modSp new mod">
        <pc:chgData name="Kirsten Scott" userId="c7b3d4fb-b673-4883-8d4d-61d5d79d56fc" providerId="ADAL" clId="{FE43C4E4-6DE2-48BE-A81F-216250635E26}" dt="2025-04-04T13:18:11.075" v="4493" actId="1076"/>
        <pc:sldMkLst>
          <pc:docMk/>
          <pc:sldMk cId="4036282542" sldId="258"/>
        </pc:sldMkLst>
      </pc:sldChg>
    </pc:docChg>
  </pc:docChgLst>
  <pc:docChgLst>
    <pc:chgData name="Kirsten Scott" userId="c7b3d4fb-b673-4883-8d4d-61d5d79d56fc" providerId="ADAL" clId="{0188B1A8-944A-409E-B7A3-62AE9A3146B7}"/>
    <pc:docChg chg="custSel modSld">
      <pc:chgData name="Kirsten Scott" userId="c7b3d4fb-b673-4883-8d4d-61d5d79d56fc" providerId="ADAL" clId="{0188B1A8-944A-409E-B7A3-62AE9A3146B7}" dt="2025-06-12T08:51:50.671" v="257" actId="1076"/>
      <pc:docMkLst>
        <pc:docMk/>
      </pc:docMkLst>
      <pc:sldChg chg="addSp delSp modSp mod">
        <pc:chgData name="Kirsten Scott" userId="c7b3d4fb-b673-4883-8d4d-61d5d79d56fc" providerId="ADAL" clId="{0188B1A8-944A-409E-B7A3-62AE9A3146B7}" dt="2025-06-12T08:48:50.040" v="221" actId="1076"/>
        <pc:sldMkLst>
          <pc:docMk/>
          <pc:sldMk cId="3374079736" sldId="256"/>
        </pc:sldMkLst>
      </pc:sldChg>
      <pc:sldChg chg="addSp delSp modSp mod">
        <pc:chgData name="Kirsten Scott" userId="c7b3d4fb-b673-4883-8d4d-61d5d79d56fc" providerId="ADAL" clId="{0188B1A8-944A-409E-B7A3-62AE9A3146B7}" dt="2025-06-12T08:50:07.626" v="240" actId="1076"/>
        <pc:sldMkLst>
          <pc:docMk/>
          <pc:sldMk cId="915215722" sldId="257"/>
        </pc:sldMkLst>
      </pc:sldChg>
      <pc:sldChg chg="addSp delSp modSp mod">
        <pc:chgData name="Kirsten Scott" userId="c7b3d4fb-b673-4883-8d4d-61d5d79d56fc" providerId="ADAL" clId="{0188B1A8-944A-409E-B7A3-62AE9A3146B7}" dt="2025-06-12T08:51:50.671" v="257" actId="1076"/>
        <pc:sldMkLst>
          <pc:docMk/>
          <pc:sldMk cId="4036282542" sldId="258"/>
        </pc:sldMkLst>
      </pc:sldChg>
    </pc:docChg>
  </pc:docChgLst>
  <pc:docChgLst>
    <pc:chgData name="Kirsten Scott" userId="c7b3d4fb-b673-4883-8d4d-61d5d79d56fc" providerId="ADAL" clId="{D6453E5B-47DB-4A6F-B148-67CE43F0BFC2}"/>
    <pc:docChg chg="modSld">
      <pc:chgData name="Kirsten Scott" userId="c7b3d4fb-b673-4883-8d4d-61d5d79d56fc" providerId="ADAL" clId="{D6453E5B-47DB-4A6F-B148-67CE43F0BFC2}" dt="2025-09-17T14:41:51.181" v="0" actId="1076"/>
      <pc:docMkLst>
        <pc:docMk/>
      </pc:docMkLst>
      <pc:sldChg chg="modSp mod">
        <pc:chgData name="Kirsten Scott" userId="c7b3d4fb-b673-4883-8d4d-61d5d79d56fc" providerId="ADAL" clId="{D6453E5B-47DB-4A6F-B148-67CE43F0BFC2}" dt="2025-09-17T14:41:51.181" v="0" actId="1076"/>
        <pc:sldMkLst>
          <pc:docMk/>
          <pc:sldMk cId="915215722" sldId="257"/>
        </pc:sldMkLst>
        <pc:picChg chg="mod">
          <ac:chgData name="Kirsten Scott" userId="c7b3d4fb-b673-4883-8d4d-61d5d79d56fc" providerId="ADAL" clId="{D6453E5B-47DB-4A6F-B148-67CE43F0BFC2}" dt="2025-09-17T14:41:51.181" v="0" actId="1076"/>
          <ac:picMkLst>
            <pc:docMk/>
            <pc:sldMk cId="915215722" sldId="257"/>
            <ac:picMk id="3" creationId="{101ED9AB-BE81-B67A-340F-C33215A48C3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A7F5B-75A9-A2AA-94AE-5C042ACABC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0E549A-A497-F6E8-9223-6E735511BE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1A84-4123-09AF-F557-F086EE0E3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2028A-098F-463E-56D0-A8F29A24E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201F9-3E50-16F9-0201-AA9F25C5B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192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50B02-E854-1F27-5EE8-29C9678BB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C9AD6-5BF3-B410-5A2E-429A4E711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72582-D58B-B0B5-046B-1EB35EC03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8BB3D-7C9B-A00A-0B28-23810E9A7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9A5649-D1D8-2020-135A-6DE5B1E51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891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9769C-2B24-3E46-8729-F3E66BFB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54274-EC48-960E-86DB-2F7B5C391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1A2E8-46A7-DA1D-1501-A941E69F4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0CB1D-41A3-EE37-F1BA-40518B72F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368A5-DA4B-EA63-C020-F332E0480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137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304B8-F83E-BFAB-F169-A5EC8D27A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C2B20-6003-6CE6-E3E6-BFD1AEFA9F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A60D9-8FD9-D4BE-50BA-1B97ADDDB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84CEEE-2E88-9146-0675-A6C830743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BEF90-A69B-E5E7-2E03-E3CAA4111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A059E5-15D3-3F6F-FF3A-0988E6768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246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092E7-FB64-28E8-3244-CAA97EC1F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0A05B-7CA5-F1D6-0A7B-0CA1114AD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53E25F-FD60-39D8-3864-5069D71C65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B380C4-C6DC-86A0-ADA4-80EEB9CBED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94B125-D0C6-107E-F842-7D460B1E4F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157219-D269-C2B0-A55D-DBFF6F07C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D2C174-8264-5CF9-E693-100C0B2EE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83512F-F479-8721-95C3-8D35C8C9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391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05D42-45F0-0B4A-E046-DCDF4A504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AFA201-54E5-5610-8EFE-9BB59A136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F9B420-B7D7-797D-3ABC-FAA994F9A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E7C493-7038-0F6F-3416-29538A263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077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826055-72A2-4681-1FD4-C98EE2A81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037DE6-C2BD-5E59-256A-93F1ED8CB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908D7-9A7E-1CF0-2FB9-8E2D73820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414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589BF-755C-B0CE-75F4-C841BA583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64BDE-639D-5CFD-25F7-6E0FDE0AE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E3FEF-E808-54E8-EEE5-59E8C1BEC9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271F47-6467-62AC-A5D4-B3CDB6545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ED9ADA-3C1C-1F68-5B7A-3505109F5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EF913D-FD29-1861-372B-E3B91D330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1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AC19C-6BFA-6315-8736-EF64EE49F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591348-3DB9-A645-0716-E7597E0F11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072D2-4139-82E3-F275-715C350C8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368446-3270-F8F9-CECE-E2935983E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2A2929-BABD-433F-FD1C-BCB9A5747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7F3C4-BA89-A505-C751-09368E4E6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456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2F997-067F-9E04-3D15-3D9343F39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A97AA5-E200-0C7C-73C4-77348C20A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20DA3-9F0B-EFDC-F6FB-F979797CB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B152D-3D72-AC20-4331-A634C4F90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BD1DBB-E58C-E1AA-F29F-5FC52C2B6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42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A1DAFA-1B6D-D252-FAA9-3706831A58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6557C4-3A90-18E4-6B20-EBA1E4B4D8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F94AC-6C0B-0A67-8C5B-12C1EA022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953E-8240-473C-8651-17A0EC33A2E5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39C8F-FC70-5CAC-5B70-DF51400B9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F833D-5783-BE72-E650-32BD649CE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55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ACE114-FE3B-0A28-BCBC-A456EE261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68E00-7D71-D47F-3384-F901DEB21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4879A-19A7-7BD9-1C4B-0A01E0FD18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70953E-8240-473C-8651-17A0EC33A2E5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4F60C-5C06-009D-0DD3-BFEB59FCF2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1FF73-7AC1-1D54-4780-8B3346BAE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EFC233-9FEA-4CFF-AA9D-E090AEB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839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7.png"/><Relationship Id="rId5" Type="http://schemas.openxmlformats.org/officeDocument/2006/relationships/image" Target="../media/image6.pn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91C82A5-A5DE-B162-2570-3090A25A70DC}"/>
              </a:ext>
            </a:extLst>
          </p:cNvPr>
          <p:cNvSpPr/>
          <p:nvPr/>
        </p:nvSpPr>
        <p:spPr>
          <a:xfrm>
            <a:off x="264016" y="2747605"/>
            <a:ext cx="914400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DDC5E4-D995-56FF-B30A-68BC49C0A6D1}"/>
              </a:ext>
            </a:extLst>
          </p:cNvPr>
          <p:cNvSpPr txBox="1"/>
          <p:nvPr/>
        </p:nvSpPr>
        <p:spPr>
          <a:xfrm>
            <a:off x="70833" y="281237"/>
            <a:ext cx="4771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GIRFEC Pathway for Planning &amp; Support </a:t>
            </a:r>
          </a:p>
          <a:p>
            <a:r>
              <a:rPr lang="en-GB" b="1" dirty="0"/>
              <a:t>- UNIVERSAL</a:t>
            </a:r>
          </a:p>
        </p:txBody>
      </p:sp>
      <p:pic>
        <p:nvPicPr>
          <p:cNvPr id="9" name="Picture 8" descr="A colorful text on a white background&#10;&#10;AI-generated content may be incorrect.">
            <a:extLst>
              <a:ext uri="{FF2B5EF4-FFF2-40B4-BE49-F238E27FC236}">
                <a16:creationId xmlns:a16="http://schemas.microsoft.com/office/drawing/2014/main" id="{FEB50AE2-E478-F437-3340-60E2552672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348" y="82999"/>
            <a:ext cx="1190030" cy="7163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26B565F-10EC-2AF2-000C-6A7C6D6808CD}"/>
              </a:ext>
            </a:extLst>
          </p:cNvPr>
          <p:cNvSpPr txBox="1"/>
          <p:nvPr/>
        </p:nvSpPr>
        <p:spPr>
          <a:xfrm>
            <a:off x="10466864" y="732773"/>
            <a:ext cx="1860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Empowering our clusters guidance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280B51-AA78-D736-26D1-0B9FB02F4685}"/>
              </a:ext>
            </a:extLst>
          </p:cNvPr>
          <p:cNvSpPr txBox="1"/>
          <p:nvPr/>
        </p:nvSpPr>
        <p:spPr>
          <a:xfrm>
            <a:off x="206061" y="2927806"/>
            <a:ext cx="10303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Universal Partnership Approach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29668F4-D9FB-388D-B53A-97099A06A831}"/>
              </a:ext>
            </a:extLst>
          </p:cNvPr>
          <p:cNvCxnSpPr>
            <a:cxnSpLocks/>
          </p:cNvCxnSpPr>
          <p:nvPr/>
        </p:nvCxnSpPr>
        <p:spPr>
          <a:xfrm>
            <a:off x="1210614" y="3204805"/>
            <a:ext cx="31338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54F22BA-5BF9-8E11-816A-B9CF9A40DB11}"/>
              </a:ext>
            </a:extLst>
          </p:cNvPr>
          <p:cNvSpPr/>
          <p:nvPr/>
        </p:nvSpPr>
        <p:spPr>
          <a:xfrm>
            <a:off x="1573683" y="2743558"/>
            <a:ext cx="914400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B12272-9662-0CF5-E12B-E1E8B38135AB}"/>
              </a:ext>
            </a:extLst>
          </p:cNvPr>
          <p:cNvSpPr txBox="1"/>
          <p:nvPr/>
        </p:nvSpPr>
        <p:spPr>
          <a:xfrm>
            <a:off x="1567466" y="2927806"/>
            <a:ext cx="9268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Wellbeing concern</a:t>
            </a:r>
          </a:p>
          <a:p>
            <a:pPr algn="ctr"/>
            <a:r>
              <a:rPr lang="en-GB" sz="1000" b="1" dirty="0"/>
              <a:t>Identified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A631076-996E-1738-980D-FA6F32FC2D8D}"/>
              </a:ext>
            </a:extLst>
          </p:cNvPr>
          <p:cNvCxnSpPr>
            <a:cxnSpLocks/>
          </p:cNvCxnSpPr>
          <p:nvPr/>
        </p:nvCxnSpPr>
        <p:spPr>
          <a:xfrm>
            <a:off x="2530699" y="3200758"/>
            <a:ext cx="32841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47386F5-DCA6-8CF4-A69E-AEF7FCDDCB28}"/>
              </a:ext>
            </a:extLst>
          </p:cNvPr>
          <p:cNvSpPr/>
          <p:nvPr/>
        </p:nvSpPr>
        <p:spPr>
          <a:xfrm>
            <a:off x="2895509" y="2743558"/>
            <a:ext cx="914400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92BE19B-2EFA-B652-E842-EC8C60C19B6B}"/>
              </a:ext>
            </a:extLst>
          </p:cNvPr>
          <p:cNvSpPr txBox="1"/>
          <p:nvPr/>
        </p:nvSpPr>
        <p:spPr>
          <a:xfrm>
            <a:off x="2837646" y="2817208"/>
            <a:ext cx="108182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Named Person / Key Worker / Class Teacher monitors health and wellbeing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DD48B6F-DF3F-9E0E-2D9E-492652FF94DF}"/>
              </a:ext>
            </a:extLst>
          </p:cNvPr>
          <p:cNvCxnSpPr>
            <a:cxnSpLocks/>
          </p:cNvCxnSpPr>
          <p:nvPr/>
        </p:nvCxnSpPr>
        <p:spPr>
          <a:xfrm flipV="1">
            <a:off x="3846308" y="3209623"/>
            <a:ext cx="392446" cy="27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FDDF5E38-8A97-B1CC-3040-99EB880822A2}"/>
              </a:ext>
            </a:extLst>
          </p:cNvPr>
          <p:cNvSpPr/>
          <p:nvPr/>
        </p:nvSpPr>
        <p:spPr>
          <a:xfrm>
            <a:off x="4326897" y="2733463"/>
            <a:ext cx="914395" cy="92854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0E9A643-C3D7-0227-56C7-CA85A3677342}"/>
              </a:ext>
            </a:extLst>
          </p:cNvPr>
          <p:cNvSpPr txBox="1"/>
          <p:nvPr/>
        </p:nvSpPr>
        <p:spPr>
          <a:xfrm>
            <a:off x="4326897" y="2877592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GIRFEC 5 Key Questions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E0AB676-F891-7530-B298-EFCE47AB92BC}"/>
              </a:ext>
            </a:extLst>
          </p:cNvPr>
          <p:cNvCxnSpPr>
            <a:cxnSpLocks/>
          </p:cNvCxnSpPr>
          <p:nvPr/>
        </p:nvCxnSpPr>
        <p:spPr>
          <a:xfrm>
            <a:off x="4786064" y="3758083"/>
            <a:ext cx="0" cy="10044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B199A74D-02CF-A250-C677-DFE474CBF2C8}"/>
              </a:ext>
            </a:extLst>
          </p:cNvPr>
          <p:cNvSpPr/>
          <p:nvPr/>
        </p:nvSpPr>
        <p:spPr>
          <a:xfrm>
            <a:off x="3615597" y="4896611"/>
            <a:ext cx="2534061" cy="1812539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F2F85A6-EA2B-578A-B165-A6AFDF4B4DF1}"/>
              </a:ext>
            </a:extLst>
          </p:cNvPr>
          <p:cNvSpPr txBox="1"/>
          <p:nvPr/>
        </p:nvSpPr>
        <p:spPr>
          <a:xfrm>
            <a:off x="3846308" y="4892564"/>
            <a:ext cx="2034859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GIRFEC 5 Key Questions</a:t>
            </a:r>
          </a:p>
          <a:p>
            <a:pPr algn="ctr"/>
            <a:endParaRPr lang="en-GB" sz="900" b="1" dirty="0"/>
          </a:p>
          <a:p>
            <a:r>
              <a:rPr lang="en-GB" sz="900" b="1" dirty="0"/>
              <a:t>1. What is getting in the way of this child/young person’s wellbeing?</a:t>
            </a:r>
          </a:p>
          <a:p>
            <a:r>
              <a:rPr lang="en-GB" sz="900" b="1" dirty="0"/>
              <a:t>2. Do I have all the information I need to help this young person?</a:t>
            </a:r>
          </a:p>
          <a:p>
            <a:r>
              <a:rPr lang="en-GB" sz="900" b="1" dirty="0"/>
              <a:t>3. What can I do now to help this child/young person?</a:t>
            </a:r>
          </a:p>
          <a:p>
            <a:r>
              <a:rPr lang="en-GB" sz="900" b="1" dirty="0"/>
              <a:t>4. What can my agency do to help this child/young person?</a:t>
            </a:r>
          </a:p>
          <a:p>
            <a:r>
              <a:rPr lang="en-GB" sz="900" b="1" dirty="0"/>
              <a:t>5. What additional help, if any, may be needed from others?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0F1613E-D30A-6B7D-BAAF-0897BB2AAF00}"/>
              </a:ext>
            </a:extLst>
          </p:cNvPr>
          <p:cNvCxnSpPr>
            <a:cxnSpLocks/>
          </p:cNvCxnSpPr>
          <p:nvPr/>
        </p:nvCxnSpPr>
        <p:spPr>
          <a:xfrm>
            <a:off x="5294549" y="3190375"/>
            <a:ext cx="35416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1313E138-BCD3-2535-5115-FE34D12D1619}"/>
              </a:ext>
            </a:extLst>
          </p:cNvPr>
          <p:cNvSpPr/>
          <p:nvPr/>
        </p:nvSpPr>
        <p:spPr>
          <a:xfrm>
            <a:off x="5701970" y="2743558"/>
            <a:ext cx="914400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CACA18A-3D47-9E0A-1698-AE0C79B9590B}"/>
              </a:ext>
            </a:extLst>
          </p:cNvPr>
          <p:cNvSpPr txBox="1"/>
          <p:nvPr/>
        </p:nvSpPr>
        <p:spPr>
          <a:xfrm>
            <a:off x="5636564" y="2743558"/>
            <a:ext cx="1042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/>
              <a:t>Assess – Plan – Review Cycle</a:t>
            </a:r>
          </a:p>
          <a:p>
            <a:pPr algn="ctr"/>
            <a:r>
              <a:rPr lang="en-GB" sz="800" b="1" dirty="0"/>
              <a:t> (</a:t>
            </a:r>
            <a:r>
              <a:rPr lang="en-GB" sz="800" b="1" dirty="0" err="1"/>
              <a:t>GIRFMe</a:t>
            </a:r>
            <a:r>
              <a:rPr lang="en-GB" sz="800" b="1" dirty="0"/>
              <a:t>)</a:t>
            </a:r>
          </a:p>
          <a:p>
            <a:pPr algn="ctr"/>
            <a:r>
              <a:rPr lang="en-GB" sz="800" b="1" dirty="0"/>
              <a:t>Relevant professionals with child and family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3D244EA1-F7FB-561B-2C13-56D23BD68B37}"/>
              </a:ext>
            </a:extLst>
          </p:cNvPr>
          <p:cNvSpPr/>
          <p:nvPr/>
        </p:nvSpPr>
        <p:spPr>
          <a:xfrm>
            <a:off x="6941716" y="4896612"/>
            <a:ext cx="2086373" cy="1812540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22B739E-1476-E821-14AB-4AAA449BC251}"/>
              </a:ext>
            </a:extLst>
          </p:cNvPr>
          <p:cNvSpPr txBox="1"/>
          <p:nvPr/>
        </p:nvSpPr>
        <p:spPr>
          <a:xfrm>
            <a:off x="6930789" y="5001151"/>
            <a:ext cx="20219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Tools to support assessment and planning</a:t>
            </a:r>
          </a:p>
          <a:p>
            <a:pPr algn="ctr"/>
            <a:endParaRPr lang="en-GB" sz="1000" b="1" dirty="0"/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Child’s network of support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GIRFEC 5 Key Questions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What I think Tool (WITT)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Parent / Carer Views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Pastoral Notes / Chronology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GIRFME Plan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Request for Assistance (RFA)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72B6F3E-8822-287C-4600-8D3783BC15FB}"/>
              </a:ext>
            </a:extLst>
          </p:cNvPr>
          <p:cNvCxnSpPr>
            <a:cxnSpLocks/>
          </p:cNvCxnSpPr>
          <p:nvPr/>
        </p:nvCxnSpPr>
        <p:spPr>
          <a:xfrm>
            <a:off x="6682985" y="3265858"/>
            <a:ext cx="338222" cy="3262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3769BF4A-B657-1A2B-0199-61741CB85233}"/>
              </a:ext>
            </a:extLst>
          </p:cNvPr>
          <p:cNvSpPr/>
          <p:nvPr/>
        </p:nvSpPr>
        <p:spPr>
          <a:xfrm>
            <a:off x="7087822" y="3448317"/>
            <a:ext cx="853959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33179EF-8B48-B5FA-14A2-02C7F274DB7E}"/>
              </a:ext>
            </a:extLst>
          </p:cNvPr>
          <p:cNvSpPr txBox="1"/>
          <p:nvPr/>
        </p:nvSpPr>
        <p:spPr>
          <a:xfrm>
            <a:off x="7087822" y="3602038"/>
            <a:ext cx="878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Wellbeing concern improves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E3CB6B09-6EC2-5AE4-FF88-E53096622080}"/>
              </a:ext>
            </a:extLst>
          </p:cNvPr>
          <p:cNvCxnSpPr>
            <a:cxnSpLocks/>
          </p:cNvCxnSpPr>
          <p:nvPr/>
        </p:nvCxnSpPr>
        <p:spPr>
          <a:xfrm flipV="1">
            <a:off x="6675509" y="2877592"/>
            <a:ext cx="320476" cy="2209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336288E3-2251-4EE3-FF62-D222740C33F1}"/>
              </a:ext>
            </a:extLst>
          </p:cNvPr>
          <p:cNvSpPr/>
          <p:nvPr/>
        </p:nvSpPr>
        <p:spPr>
          <a:xfrm>
            <a:off x="7080919" y="2297959"/>
            <a:ext cx="878833" cy="89241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00959BC-935D-FA85-2CBA-84B30D37E5E6}"/>
              </a:ext>
            </a:extLst>
          </p:cNvPr>
          <p:cNvSpPr txBox="1"/>
          <p:nvPr/>
        </p:nvSpPr>
        <p:spPr>
          <a:xfrm>
            <a:off x="7080919" y="2431993"/>
            <a:ext cx="1042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Wellbeing concern continues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D9B30AE-E892-02C7-50FA-0537FD383691}"/>
              </a:ext>
            </a:extLst>
          </p:cNvPr>
          <p:cNvCxnSpPr>
            <a:cxnSpLocks/>
          </p:cNvCxnSpPr>
          <p:nvPr/>
        </p:nvCxnSpPr>
        <p:spPr>
          <a:xfrm>
            <a:off x="7966655" y="3323813"/>
            <a:ext cx="4666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3B4711A5-D42C-F2F3-1EF2-15832771F6E2}"/>
              </a:ext>
            </a:extLst>
          </p:cNvPr>
          <p:cNvSpPr/>
          <p:nvPr/>
        </p:nvSpPr>
        <p:spPr>
          <a:xfrm>
            <a:off x="8525274" y="2900802"/>
            <a:ext cx="914400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4AD1739-D787-20FF-8DED-2FC968C53052}"/>
              </a:ext>
            </a:extLst>
          </p:cNvPr>
          <p:cNvSpPr txBox="1"/>
          <p:nvPr/>
        </p:nvSpPr>
        <p:spPr>
          <a:xfrm>
            <a:off x="8503041" y="2948577"/>
            <a:ext cx="9366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Are additional resources needed?</a:t>
            </a:r>
          </a:p>
          <a:p>
            <a:pPr algn="ctr"/>
            <a:r>
              <a:rPr lang="en-GB" sz="900" b="1" dirty="0"/>
              <a:t>(GIRFEC 5 Key Questions)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FBF0C223-FF4F-B1EE-449C-FF340530FFC2}"/>
              </a:ext>
            </a:extLst>
          </p:cNvPr>
          <p:cNvCxnSpPr>
            <a:cxnSpLocks/>
          </p:cNvCxnSpPr>
          <p:nvPr/>
        </p:nvCxnSpPr>
        <p:spPr>
          <a:xfrm>
            <a:off x="8945599" y="3905517"/>
            <a:ext cx="0" cy="6214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874744AF-2CB0-A7C1-29CA-265977B587D9}"/>
              </a:ext>
            </a:extLst>
          </p:cNvPr>
          <p:cNvSpPr txBox="1"/>
          <p:nvPr/>
        </p:nvSpPr>
        <p:spPr>
          <a:xfrm>
            <a:off x="9028089" y="4037870"/>
            <a:ext cx="541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No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B5A1FDF1-8177-4697-C087-81860978C398}"/>
              </a:ext>
            </a:extLst>
          </p:cNvPr>
          <p:cNvCxnSpPr>
            <a:cxnSpLocks/>
          </p:cNvCxnSpPr>
          <p:nvPr/>
        </p:nvCxnSpPr>
        <p:spPr>
          <a:xfrm flipH="1">
            <a:off x="4882627" y="4582271"/>
            <a:ext cx="395526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ED6D446A-2ADA-BFD4-FECE-91302EE0D414}"/>
              </a:ext>
            </a:extLst>
          </p:cNvPr>
          <p:cNvCxnSpPr>
            <a:cxnSpLocks/>
          </p:cNvCxnSpPr>
          <p:nvPr/>
        </p:nvCxnSpPr>
        <p:spPr>
          <a:xfrm flipH="1">
            <a:off x="3378558" y="4582271"/>
            <a:ext cx="130935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374CDC29-9C0E-67DF-2581-CD6680AC4DEF}"/>
              </a:ext>
            </a:extLst>
          </p:cNvPr>
          <p:cNvCxnSpPr>
            <a:cxnSpLocks/>
          </p:cNvCxnSpPr>
          <p:nvPr/>
        </p:nvCxnSpPr>
        <p:spPr>
          <a:xfrm flipV="1">
            <a:off x="3356053" y="3733407"/>
            <a:ext cx="0" cy="7935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443466B6-5FC9-C69A-D7B1-DB3DE21EE6E1}"/>
              </a:ext>
            </a:extLst>
          </p:cNvPr>
          <p:cNvCxnSpPr>
            <a:cxnSpLocks/>
          </p:cNvCxnSpPr>
          <p:nvPr/>
        </p:nvCxnSpPr>
        <p:spPr>
          <a:xfrm>
            <a:off x="9530363" y="3323813"/>
            <a:ext cx="6487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99E4AF8D-5D89-403F-48EB-F34BBEEC0B62}"/>
              </a:ext>
            </a:extLst>
          </p:cNvPr>
          <p:cNvSpPr txBox="1"/>
          <p:nvPr/>
        </p:nvSpPr>
        <p:spPr>
          <a:xfrm>
            <a:off x="9622354" y="2975311"/>
            <a:ext cx="7212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Yes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8A7BE30E-7501-7323-9EDE-E0534B3A4CD1}"/>
              </a:ext>
            </a:extLst>
          </p:cNvPr>
          <p:cNvSpPr/>
          <p:nvPr/>
        </p:nvSpPr>
        <p:spPr>
          <a:xfrm>
            <a:off x="10270553" y="2910901"/>
            <a:ext cx="914400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85B0FF5-0122-724A-6CF9-DDE9358E2F35}"/>
              </a:ext>
            </a:extLst>
          </p:cNvPr>
          <p:cNvSpPr txBox="1"/>
          <p:nvPr/>
        </p:nvSpPr>
        <p:spPr>
          <a:xfrm>
            <a:off x="10243538" y="2961747"/>
            <a:ext cx="921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Request for Additional support</a:t>
            </a: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1B420CC0-4F1D-4571-B973-25DE08E8343D}"/>
              </a:ext>
            </a:extLst>
          </p:cNvPr>
          <p:cNvSpPr/>
          <p:nvPr/>
        </p:nvSpPr>
        <p:spPr>
          <a:xfrm>
            <a:off x="245872" y="5134332"/>
            <a:ext cx="1700011" cy="14424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CB3640A-D4E1-D29E-FEA9-D3E44E181B8D}"/>
              </a:ext>
            </a:extLst>
          </p:cNvPr>
          <p:cNvSpPr/>
          <p:nvPr/>
        </p:nvSpPr>
        <p:spPr>
          <a:xfrm>
            <a:off x="327147" y="5522059"/>
            <a:ext cx="309094" cy="19318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6CC6FCA-FEB0-41C6-4352-C81B277D61D6}"/>
              </a:ext>
            </a:extLst>
          </p:cNvPr>
          <p:cNvSpPr txBox="1"/>
          <p:nvPr/>
        </p:nvSpPr>
        <p:spPr>
          <a:xfrm>
            <a:off x="585989" y="5190186"/>
            <a:ext cx="10560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Colour Key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20CE41C-5C6F-09EA-E25D-938F16C0FF4C}"/>
              </a:ext>
            </a:extLst>
          </p:cNvPr>
          <p:cNvSpPr txBox="1"/>
          <p:nvPr/>
        </p:nvSpPr>
        <p:spPr>
          <a:xfrm>
            <a:off x="697652" y="5528209"/>
            <a:ext cx="11795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Universal Pathway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1B02FA4A-97D4-E2A9-18AB-004B28256190}"/>
              </a:ext>
            </a:extLst>
          </p:cNvPr>
          <p:cNvSpPr/>
          <p:nvPr/>
        </p:nvSpPr>
        <p:spPr>
          <a:xfrm>
            <a:off x="327147" y="5856224"/>
            <a:ext cx="309094" cy="19318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5222537-DC9B-D373-AEB6-C7C056BD5B1E}"/>
              </a:ext>
            </a:extLst>
          </p:cNvPr>
          <p:cNvSpPr txBox="1"/>
          <p:nvPr/>
        </p:nvSpPr>
        <p:spPr>
          <a:xfrm>
            <a:off x="647168" y="5839002"/>
            <a:ext cx="12479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Additional Pathway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0FB0685-1788-0F7B-3DF3-7E013E91A84D}"/>
              </a:ext>
            </a:extLst>
          </p:cNvPr>
          <p:cNvSpPr/>
          <p:nvPr/>
        </p:nvSpPr>
        <p:spPr>
          <a:xfrm>
            <a:off x="315199" y="6202576"/>
            <a:ext cx="331969" cy="193183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5A93CEB7-09CA-D731-F5CD-E45A701C6C3D}"/>
              </a:ext>
            </a:extLst>
          </p:cNvPr>
          <p:cNvSpPr txBox="1"/>
          <p:nvPr/>
        </p:nvSpPr>
        <p:spPr>
          <a:xfrm>
            <a:off x="636241" y="6202576"/>
            <a:ext cx="15312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Practitioner Guidance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32C6A33-AAB7-F1A3-1984-39259F01F394}"/>
              </a:ext>
            </a:extLst>
          </p:cNvPr>
          <p:cNvSpPr/>
          <p:nvPr/>
        </p:nvSpPr>
        <p:spPr>
          <a:xfrm>
            <a:off x="138739" y="1080353"/>
            <a:ext cx="6338717" cy="469884"/>
          </a:xfrm>
          <a:prstGeom prst="roundRect">
            <a:avLst/>
          </a:prstGeom>
          <a:solidFill>
            <a:srgbClr val="FF7C8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7B2843-5486-A808-2553-8F7C775FCA3E}"/>
              </a:ext>
            </a:extLst>
          </p:cNvPr>
          <p:cNvSpPr txBox="1"/>
          <p:nvPr/>
        </p:nvSpPr>
        <p:spPr>
          <a:xfrm>
            <a:off x="245872" y="1098541"/>
            <a:ext cx="6124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If at any time the child/young person are considered to be at risk of significant harm, existing Child Protection processes and guidance should be followed.</a:t>
            </a:r>
          </a:p>
        </p:txBody>
      </p:sp>
    </p:spTree>
    <p:extLst>
      <p:ext uri="{BB962C8B-B14F-4D97-AF65-F5344CB8AC3E}">
        <p14:creationId xmlns:p14="http://schemas.microsoft.com/office/powerpoint/2010/main" val="3374079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7773A8-E2C6-C8A1-AE36-B48D6FE15322}"/>
              </a:ext>
            </a:extLst>
          </p:cNvPr>
          <p:cNvSpPr txBox="1"/>
          <p:nvPr/>
        </p:nvSpPr>
        <p:spPr>
          <a:xfrm>
            <a:off x="70833" y="191084"/>
            <a:ext cx="4771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GIRFEC Pathway for Planning &amp; Support </a:t>
            </a:r>
          </a:p>
          <a:p>
            <a:r>
              <a:rPr lang="en-GB" b="1" dirty="0"/>
              <a:t>- ADDITIONAL</a:t>
            </a:r>
          </a:p>
        </p:txBody>
      </p:sp>
      <p:pic>
        <p:nvPicPr>
          <p:cNvPr id="6" name="Picture 5" descr="A colorful text on a white background&#10;&#10;AI-generated content may be incorrect.">
            <a:extLst>
              <a:ext uri="{FF2B5EF4-FFF2-40B4-BE49-F238E27FC236}">
                <a16:creationId xmlns:a16="http://schemas.microsoft.com/office/drawing/2014/main" id="{682697D2-FF12-1C92-95B3-BCF69FC58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8705" y="191084"/>
            <a:ext cx="1073744" cy="6463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69D0F1-0661-310F-B455-046393059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1712" y="748545"/>
            <a:ext cx="1859441" cy="5060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05664F-9874-C3CD-34DE-896D09EB21B2}"/>
              </a:ext>
            </a:extLst>
          </p:cNvPr>
          <p:cNvSpPr/>
          <p:nvPr/>
        </p:nvSpPr>
        <p:spPr>
          <a:xfrm>
            <a:off x="283334" y="2730999"/>
            <a:ext cx="972355" cy="10618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642EDF-FF6E-B72B-6792-9BA08812ADFD}"/>
              </a:ext>
            </a:extLst>
          </p:cNvPr>
          <p:cNvSpPr txBox="1"/>
          <p:nvPr/>
        </p:nvSpPr>
        <p:spPr>
          <a:xfrm>
            <a:off x="241477" y="2954507"/>
            <a:ext cx="1056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Additional Partnership Approach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8F7B92F-AC6F-E3A8-4F2C-7DFD2BE281B5}"/>
              </a:ext>
            </a:extLst>
          </p:cNvPr>
          <p:cNvCxnSpPr>
            <a:cxnSpLocks/>
          </p:cNvCxnSpPr>
          <p:nvPr/>
        </p:nvCxnSpPr>
        <p:spPr>
          <a:xfrm>
            <a:off x="1297545" y="3286987"/>
            <a:ext cx="47008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32B64C1-C3F7-9B6F-36DC-AA216A2F5A60}"/>
              </a:ext>
            </a:extLst>
          </p:cNvPr>
          <p:cNvSpPr/>
          <p:nvPr/>
        </p:nvSpPr>
        <p:spPr>
          <a:xfrm>
            <a:off x="1809481" y="2756078"/>
            <a:ext cx="972354" cy="103030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8E5FB6-B5EF-0A27-34D6-A89391243C52}"/>
              </a:ext>
            </a:extLst>
          </p:cNvPr>
          <p:cNvSpPr txBox="1"/>
          <p:nvPr/>
        </p:nvSpPr>
        <p:spPr>
          <a:xfrm>
            <a:off x="1777286" y="2756078"/>
            <a:ext cx="100454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Possible need for Additional support identified, from within GIRFEC partners or an outside source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60C239E-D10B-9681-1E30-9DDDEA4A5A00}"/>
              </a:ext>
            </a:extLst>
          </p:cNvPr>
          <p:cNvCxnSpPr>
            <a:cxnSpLocks/>
          </p:cNvCxnSpPr>
          <p:nvPr/>
        </p:nvCxnSpPr>
        <p:spPr>
          <a:xfrm>
            <a:off x="2846232" y="3286295"/>
            <a:ext cx="4507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78C8981C-6340-55C1-2F55-5D66ABB64924}"/>
              </a:ext>
            </a:extLst>
          </p:cNvPr>
          <p:cNvSpPr/>
          <p:nvPr/>
        </p:nvSpPr>
        <p:spPr>
          <a:xfrm>
            <a:off x="3374267" y="2756078"/>
            <a:ext cx="953033" cy="103030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251476-656A-6E7C-E538-D459FE8BB469}"/>
              </a:ext>
            </a:extLst>
          </p:cNvPr>
          <p:cNvSpPr txBox="1"/>
          <p:nvPr/>
        </p:nvSpPr>
        <p:spPr>
          <a:xfrm>
            <a:off x="3387142" y="2800248"/>
            <a:ext cx="940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Multi-agency professional dialogue process</a:t>
            </a:r>
          </a:p>
          <a:p>
            <a:pPr algn="ctr"/>
            <a:r>
              <a:rPr lang="en-GB" sz="900" b="1" dirty="0"/>
              <a:t>(GIRFEC 5 Key Questions)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11BC881-396B-A058-5E49-34C3631AA811}"/>
              </a:ext>
            </a:extLst>
          </p:cNvPr>
          <p:cNvCxnSpPr>
            <a:cxnSpLocks/>
          </p:cNvCxnSpPr>
          <p:nvPr/>
        </p:nvCxnSpPr>
        <p:spPr>
          <a:xfrm flipV="1">
            <a:off x="4385255" y="2801155"/>
            <a:ext cx="547353" cy="3348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F48EEE8-A39E-84AD-B9F5-98CE2FCF0626}"/>
              </a:ext>
            </a:extLst>
          </p:cNvPr>
          <p:cNvCxnSpPr>
            <a:cxnSpLocks/>
          </p:cNvCxnSpPr>
          <p:nvPr/>
        </p:nvCxnSpPr>
        <p:spPr>
          <a:xfrm>
            <a:off x="4391699" y="3344253"/>
            <a:ext cx="528033" cy="4421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623B26F7-E562-537B-3C1F-2FA6D08F1C71}"/>
              </a:ext>
            </a:extLst>
          </p:cNvPr>
          <p:cNvSpPr/>
          <p:nvPr/>
        </p:nvSpPr>
        <p:spPr>
          <a:xfrm>
            <a:off x="5042076" y="3665620"/>
            <a:ext cx="940157" cy="104962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89CF8BF-3270-3552-85DF-27A494AC0E75}"/>
              </a:ext>
            </a:extLst>
          </p:cNvPr>
          <p:cNvSpPr txBox="1"/>
          <p:nvPr/>
        </p:nvSpPr>
        <p:spPr>
          <a:xfrm>
            <a:off x="5122568" y="3756641"/>
            <a:ext cx="7791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Continue planning within Universal supports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5BBF8A0-03AA-CA06-A425-BCE5FE2E0A9E}"/>
              </a:ext>
            </a:extLst>
          </p:cNvPr>
          <p:cNvSpPr/>
          <p:nvPr/>
        </p:nvSpPr>
        <p:spPr>
          <a:xfrm>
            <a:off x="5042079" y="2254001"/>
            <a:ext cx="931561" cy="93837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6393BCF-9E7E-6C36-CC4A-38B9DAB16EB9}"/>
              </a:ext>
            </a:extLst>
          </p:cNvPr>
          <p:cNvSpPr txBox="1"/>
          <p:nvPr/>
        </p:nvSpPr>
        <p:spPr>
          <a:xfrm>
            <a:off x="4966564" y="2307296"/>
            <a:ext cx="10743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Wellbeing Planning Meeting</a:t>
            </a:r>
          </a:p>
          <a:p>
            <a:pPr algn="ctr"/>
            <a:r>
              <a:rPr lang="en-GB" sz="1000" b="1" dirty="0"/>
              <a:t>SEEMIS</a:t>
            </a:r>
          </a:p>
          <a:p>
            <a:pPr algn="ctr"/>
            <a:r>
              <a:rPr lang="en-GB" sz="1000" b="1" dirty="0"/>
              <a:t>Wellbeing Plan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1F7A02B-19A7-340C-88FC-3EE7F2A12D57}"/>
              </a:ext>
            </a:extLst>
          </p:cNvPr>
          <p:cNvCxnSpPr>
            <a:cxnSpLocks/>
          </p:cNvCxnSpPr>
          <p:nvPr/>
        </p:nvCxnSpPr>
        <p:spPr>
          <a:xfrm>
            <a:off x="6031067" y="2704758"/>
            <a:ext cx="53822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738E2CCE-F452-7F8E-06C1-927038251051}"/>
              </a:ext>
            </a:extLst>
          </p:cNvPr>
          <p:cNvSpPr/>
          <p:nvPr/>
        </p:nvSpPr>
        <p:spPr>
          <a:xfrm>
            <a:off x="6632864" y="2271893"/>
            <a:ext cx="890764" cy="96836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E5AF36C-88C4-6688-0D07-285FDD40C758}"/>
              </a:ext>
            </a:extLst>
          </p:cNvPr>
          <p:cNvSpPr txBox="1"/>
          <p:nvPr/>
        </p:nvSpPr>
        <p:spPr>
          <a:xfrm>
            <a:off x="6723857" y="2361566"/>
            <a:ext cx="711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Assess – Plan – Review Cycle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E51AAE1-CB95-D9C5-DEFF-F9DFABE10043}"/>
              </a:ext>
            </a:extLst>
          </p:cNvPr>
          <p:cNvCxnSpPr>
            <a:cxnSpLocks/>
          </p:cNvCxnSpPr>
          <p:nvPr/>
        </p:nvCxnSpPr>
        <p:spPr>
          <a:xfrm>
            <a:off x="7308761" y="3286295"/>
            <a:ext cx="0" cy="3793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257217FB-E4A0-F596-C395-84726E961950}"/>
              </a:ext>
            </a:extLst>
          </p:cNvPr>
          <p:cNvSpPr/>
          <p:nvPr/>
        </p:nvSpPr>
        <p:spPr>
          <a:xfrm>
            <a:off x="6853180" y="3723578"/>
            <a:ext cx="914400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DEACF67-7C67-FCA4-5011-AD9C6BD38F04}"/>
              </a:ext>
            </a:extLst>
          </p:cNvPr>
          <p:cNvSpPr txBox="1"/>
          <p:nvPr/>
        </p:nvSpPr>
        <p:spPr>
          <a:xfrm>
            <a:off x="6796826" y="3723578"/>
            <a:ext cx="10238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Wellbeing needs remain but can be met through Universal support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EED6DCE-F359-8416-7EC3-ADE6FB04843C}"/>
              </a:ext>
            </a:extLst>
          </p:cNvPr>
          <p:cNvCxnSpPr>
            <a:cxnSpLocks/>
          </p:cNvCxnSpPr>
          <p:nvPr/>
        </p:nvCxnSpPr>
        <p:spPr>
          <a:xfrm flipH="1">
            <a:off x="6096000" y="4130841"/>
            <a:ext cx="60745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9AB26E7C-3838-61F3-F4CC-31D6D3038F6C}"/>
              </a:ext>
            </a:extLst>
          </p:cNvPr>
          <p:cNvCxnSpPr>
            <a:cxnSpLocks/>
          </p:cNvCxnSpPr>
          <p:nvPr/>
        </p:nvCxnSpPr>
        <p:spPr>
          <a:xfrm>
            <a:off x="7569577" y="2723190"/>
            <a:ext cx="50549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1DA751E6-2884-166C-9437-9B90F54CF20E}"/>
              </a:ext>
            </a:extLst>
          </p:cNvPr>
          <p:cNvSpPr/>
          <p:nvPr/>
        </p:nvSpPr>
        <p:spPr>
          <a:xfrm>
            <a:off x="8138642" y="2268994"/>
            <a:ext cx="890764" cy="93837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5019C30-EFF9-1FD1-CB24-99388C1BC924}"/>
              </a:ext>
            </a:extLst>
          </p:cNvPr>
          <p:cNvSpPr txBox="1"/>
          <p:nvPr/>
        </p:nvSpPr>
        <p:spPr>
          <a:xfrm>
            <a:off x="8128777" y="2381592"/>
            <a:ext cx="953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Wellbeing concern continues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8A39E0D-D123-F50A-E504-6BF3D96788C6}"/>
              </a:ext>
            </a:extLst>
          </p:cNvPr>
          <p:cNvCxnSpPr>
            <a:cxnSpLocks/>
          </p:cNvCxnSpPr>
          <p:nvPr/>
        </p:nvCxnSpPr>
        <p:spPr>
          <a:xfrm>
            <a:off x="9081809" y="2724627"/>
            <a:ext cx="4118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6F5D9898-926C-9897-B08F-10E09DE85BD7}"/>
              </a:ext>
            </a:extLst>
          </p:cNvPr>
          <p:cNvSpPr/>
          <p:nvPr/>
        </p:nvSpPr>
        <p:spPr>
          <a:xfrm>
            <a:off x="9576113" y="2298877"/>
            <a:ext cx="914400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93A46BF-FBBC-3623-BA1D-A6E48B1E9004}"/>
              </a:ext>
            </a:extLst>
          </p:cNvPr>
          <p:cNvSpPr txBox="1"/>
          <p:nvPr/>
        </p:nvSpPr>
        <p:spPr>
          <a:xfrm>
            <a:off x="9617251" y="2345599"/>
            <a:ext cx="89076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Cluster Network if Additional supports needed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A62258D-93EC-2A4A-13BB-8ABFE3D7F1F7}"/>
              </a:ext>
            </a:extLst>
          </p:cNvPr>
          <p:cNvCxnSpPr>
            <a:cxnSpLocks/>
          </p:cNvCxnSpPr>
          <p:nvPr/>
        </p:nvCxnSpPr>
        <p:spPr>
          <a:xfrm>
            <a:off x="10554237" y="2725982"/>
            <a:ext cx="5087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F2492CC0-3A82-3206-7A42-DF5C1FDB5389}"/>
              </a:ext>
            </a:extLst>
          </p:cNvPr>
          <p:cNvSpPr/>
          <p:nvPr/>
        </p:nvSpPr>
        <p:spPr>
          <a:xfrm>
            <a:off x="11135180" y="2280983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5AA5ACA-797A-6548-342D-9F146D714D84}"/>
              </a:ext>
            </a:extLst>
          </p:cNvPr>
          <p:cNvSpPr txBox="1"/>
          <p:nvPr/>
        </p:nvSpPr>
        <p:spPr>
          <a:xfrm>
            <a:off x="11191446" y="2381592"/>
            <a:ext cx="824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Move to Intensive support if needed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37D18D25-1D64-96F9-AA9D-4203BBAB91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6951" y="4298415"/>
            <a:ext cx="2786025" cy="2430706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06E11A54-1C1A-0655-E3B5-02A8D9CE288F}"/>
              </a:ext>
            </a:extLst>
          </p:cNvPr>
          <p:cNvSpPr txBox="1"/>
          <p:nvPr/>
        </p:nvSpPr>
        <p:spPr>
          <a:xfrm>
            <a:off x="8987044" y="4298415"/>
            <a:ext cx="23877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Tools to support assessment and planning</a:t>
            </a:r>
          </a:p>
          <a:p>
            <a:pPr algn="ctr"/>
            <a:endParaRPr lang="en-GB" sz="1000" b="1" dirty="0"/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Outcome Stars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Parent / Carer Views*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Timeline / Chronology*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Wellbeing Information*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My World Triangle*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Action Planning*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CSP*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Request for Assistance (</a:t>
            </a:r>
            <a:r>
              <a:rPr lang="en-GB" sz="1000" b="1" dirty="0" err="1"/>
              <a:t>RfA</a:t>
            </a:r>
            <a:r>
              <a:rPr lang="en-GB" sz="1000" b="1" dirty="0"/>
              <a:t>)*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Resilience Matrix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Planning for Children’s Wellbeing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GB" sz="1000" b="1" dirty="0"/>
          </a:p>
          <a:p>
            <a:pPr algn="ctr"/>
            <a:r>
              <a:rPr lang="en-GB" sz="1000" b="1" dirty="0"/>
              <a:t>*tool found on SEEMIS Wellbeing App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GB" sz="1000" b="1" dirty="0"/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49E06E82-83F6-FBCC-914D-215E29FD11BF}"/>
              </a:ext>
            </a:extLst>
          </p:cNvPr>
          <p:cNvCxnSpPr>
            <a:cxnSpLocks/>
          </p:cNvCxnSpPr>
          <p:nvPr/>
        </p:nvCxnSpPr>
        <p:spPr>
          <a:xfrm>
            <a:off x="3792828" y="3870101"/>
            <a:ext cx="0" cy="9723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7" name="Picture 86">
            <a:extLst>
              <a:ext uri="{FF2B5EF4-FFF2-40B4-BE49-F238E27FC236}">
                <a16:creationId xmlns:a16="http://schemas.microsoft.com/office/drawing/2014/main" id="{6BFF1E3A-5F79-E23A-2CF9-26CA92D534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0784" y="4926171"/>
            <a:ext cx="2599997" cy="1867779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52603D4D-D367-52CC-0C17-8F742D83A4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6232" y="4973015"/>
            <a:ext cx="2036240" cy="1774090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1CF24219-0F95-440F-808A-D7736E8F3A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091" y="5004976"/>
            <a:ext cx="1719221" cy="1463167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1A5F7D11-A164-D92E-C317-6FE1721EC8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608" y="5024759"/>
            <a:ext cx="1054699" cy="256054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D0AD7622-3B26-F44C-5545-332CC2A53D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857" y="5303534"/>
            <a:ext cx="323116" cy="207282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D5863F20-634D-D618-BD46-6D46732700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770" y="5608235"/>
            <a:ext cx="323116" cy="213378"/>
          </a:xfrm>
          <a:prstGeom prst="rect">
            <a:avLst/>
          </a:prstGeom>
        </p:spPr>
      </p:pic>
      <p:sp>
        <p:nvSpPr>
          <p:cNvPr id="94" name="Rectangle 93">
            <a:extLst>
              <a:ext uri="{FF2B5EF4-FFF2-40B4-BE49-F238E27FC236}">
                <a16:creationId xmlns:a16="http://schemas.microsoft.com/office/drawing/2014/main" id="{3DB6C23D-4658-D910-478E-C29A0CD37ADB}"/>
              </a:ext>
            </a:extLst>
          </p:cNvPr>
          <p:cNvSpPr/>
          <p:nvPr/>
        </p:nvSpPr>
        <p:spPr>
          <a:xfrm>
            <a:off x="316857" y="5884072"/>
            <a:ext cx="302943" cy="1935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B7F9E0B7-20CE-1A60-C52E-BEABC3C721B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6857" y="6159437"/>
            <a:ext cx="315173" cy="193527"/>
          </a:xfrm>
          <a:prstGeom prst="rect">
            <a:avLst/>
          </a:prstGeom>
        </p:spPr>
      </p:pic>
      <p:sp>
        <p:nvSpPr>
          <p:cNvPr id="96" name="TextBox 95">
            <a:extLst>
              <a:ext uri="{FF2B5EF4-FFF2-40B4-BE49-F238E27FC236}">
                <a16:creationId xmlns:a16="http://schemas.microsoft.com/office/drawing/2014/main" id="{C5F58B65-5EDC-6F28-E431-060D5ABA4C37}"/>
              </a:ext>
            </a:extLst>
          </p:cNvPr>
          <p:cNvSpPr txBox="1"/>
          <p:nvPr/>
        </p:nvSpPr>
        <p:spPr>
          <a:xfrm>
            <a:off x="658019" y="5296062"/>
            <a:ext cx="14146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Additional Pathway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52ED6A4-26B0-88DF-8CA5-06FD7BC91990}"/>
              </a:ext>
            </a:extLst>
          </p:cNvPr>
          <p:cNvSpPr txBox="1"/>
          <p:nvPr/>
        </p:nvSpPr>
        <p:spPr>
          <a:xfrm>
            <a:off x="658019" y="5602514"/>
            <a:ext cx="12045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Universal Pathway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796C50D-5429-09C1-04AF-C847F9A59068}"/>
              </a:ext>
            </a:extLst>
          </p:cNvPr>
          <p:cNvSpPr txBox="1"/>
          <p:nvPr/>
        </p:nvSpPr>
        <p:spPr>
          <a:xfrm>
            <a:off x="672741" y="5865419"/>
            <a:ext cx="12146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Intensive Pathway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D0FCD1F-365E-AEC5-D85F-7A7A92DC3F39}"/>
              </a:ext>
            </a:extLst>
          </p:cNvPr>
          <p:cNvSpPr txBox="1"/>
          <p:nvPr/>
        </p:nvSpPr>
        <p:spPr>
          <a:xfrm>
            <a:off x="629024" y="6141268"/>
            <a:ext cx="1407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Practitioner Guidance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2969AD-68BD-B062-45E1-2A57119372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7653" y="935857"/>
            <a:ext cx="6358679" cy="4877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1ED9AB-BE81-B67A-340F-C33215A48C3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3170" y="946982"/>
            <a:ext cx="6127011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15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text on a white background&#10;&#10;AI-generated content may be incorrect.">
            <a:extLst>
              <a:ext uri="{FF2B5EF4-FFF2-40B4-BE49-F238E27FC236}">
                <a16:creationId xmlns:a16="http://schemas.microsoft.com/office/drawing/2014/main" id="{243C0F0E-7BAE-20A0-FB5D-517379EF6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406" y="109470"/>
            <a:ext cx="1022813" cy="6156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E9CEF3-0351-CE98-600C-D1442FE96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678" y="650829"/>
            <a:ext cx="1859441" cy="5060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FF7462-DA6F-CBDF-A061-38B129308EB7}"/>
              </a:ext>
            </a:extLst>
          </p:cNvPr>
          <p:cNvSpPr txBox="1"/>
          <p:nvPr/>
        </p:nvSpPr>
        <p:spPr>
          <a:xfrm>
            <a:off x="160986" y="109470"/>
            <a:ext cx="4398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GIRFEC Pathway for Planning &amp; Support - INTENSIVE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3A80B8-3F6F-4424-ACBF-AA17374DC05A}"/>
              </a:ext>
            </a:extLst>
          </p:cNvPr>
          <p:cNvSpPr/>
          <p:nvPr/>
        </p:nvSpPr>
        <p:spPr>
          <a:xfrm>
            <a:off x="160986" y="2318198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7DF778-30DA-19A0-78FA-2E79E2E7F26F}"/>
              </a:ext>
            </a:extLst>
          </p:cNvPr>
          <p:cNvSpPr txBox="1"/>
          <p:nvPr/>
        </p:nvSpPr>
        <p:spPr>
          <a:xfrm>
            <a:off x="112690" y="2452232"/>
            <a:ext cx="1010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Intensive Partnership Approach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30E7F55-8906-2EBE-6A74-C5A6E4C436A8}"/>
              </a:ext>
            </a:extLst>
          </p:cNvPr>
          <p:cNvCxnSpPr>
            <a:cxnSpLocks/>
          </p:cNvCxnSpPr>
          <p:nvPr/>
        </p:nvCxnSpPr>
        <p:spPr>
          <a:xfrm>
            <a:off x="1144074" y="2801155"/>
            <a:ext cx="44002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757812A6-801D-885C-5F8D-16BC22E26043}"/>
              </a:ext>
            </a:extLst>
          </p:cNvPr>
          <p:cNvSpPr/>
          <p:nvPr/>
        </p:nvSpPr>
        <p:spPr>
          <a:xfrm>
            <a:off x="1682033" y="2343955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1343E70-49D6-9B5C-0E52-308FD5E04431}"/>
              </a:ext>
            </a:extLst>
          </p:cNvPr>
          <p:cNvSpPr txBox="1"/>
          <p:nvPr/>
        </p:nvSpPr>
        <p:spPr>
          <a:xfrm>
            <a:off x="1705248" y="2421454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Multi-agency Professional Dialogue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38C46DD-33DC-4D6C-ACA2-2C3E921E1103}"/>
              </a:ext>
            </a:extLst>
          </p:cNvPr>
          <p:cNvCxnSpPr>
            <a:cxnSpLocks/>
          </p:cNvCxnSpPr>
          <p:nvPr/>
        </p:nvCxnSpPr>
        <p:spPr>
          <a:xfrm>
            <a:off x="2673173" y="2801155"/>
            <a:ext cx="40487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BF4A8D85-1E6D-637A-A71B-4749F90A39DE}"/>
              </a:ext>
            </a:extLst>
          </p:cNvPr>
          <p:cNvSpPr/>
          <p:nvPr/>
        </p:nvSpPr>
        <p:spPr>
          <a:xfrm>
            <a:off x="3154785" y="2343955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B676E4-A264-676F-B72C-68C8C74DE9B7}"/>
              </a:ext>
            </a:extLst>
          </p:cNvPr>
          <p:cNvSpPr txBox="1"/>
          <p:nvPr/>
        </p:nvSpPr>
        <p:spPr>
          <a:xfrm>
            <a:off x="3178000" y="2370824"/>
            <a:ext cx="914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Support / Intervention agreed at Wellbeing Meeting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04B0F6F-9CDE-3C33-EE14-2289CD87099C}"/>
              </a:ext>
            </a:extLst>
          </p:cNvPr>
          <p:cNvCxnSpPr>
            <a:cxnSpLocks/>
          </p:cNvCxnSpPr>
          <p:nvPr/>
        </p:nvCxnSpPr>
        <p:spPr>
          <a:xfrm>
            <a:off x="4134118" y="2801155"/>
            <a:ext cx="42500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FD6F3A3F-DF29-8E5E-5BE5-8B86D09578F6}"/>
              </a:ext>
            </a:extLst>
          </p:cNvPr>
          <p:cNvSpPr/>
          <p:nvPr/>
        </p:nvSpPr>
        <p:spPr>
          <a:xfrm>
            <a:off x="4627537" y="2343955"/>
            <a:ext cx="891185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83531E9-1F11-D3CF-0A44-97DDD02C83F4}"/>
              </a:ext>
            </a:extLst>
          </p:cNvPr>
          <p:cNvSpPr txBox="1"/>
          <p:nvPr/>
        </p:nvSpPr>
        <p:spPr>
          <a:xfrm>
            <a:off x="4600839" y="2370268"/>
            <a:ext cx="959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Child’s Plan</a:t>
            </a:r>
          </a:p>
          <a:p>
            <a:pPr algn="ctr"/>
            <a:r>
              <a:rPr lang="en-GB" sz="1000" b="1" dirty="0"/>
              <a:t>Lead Professional agreed</a:t>
            </a:r>
          </a:p>
          <a:p>
            <a:pPr algn="ctr"/>
            <a:r>
              <a:rPr lang="en-GB" sz="1000" b="1" dirty="0"/>
              <a:t>(Plan)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D5CB2FA-9723-425C-F1CE-95031F42825C}"/>
              </a:ext>
            </a:extLst>
          </p:cNvPr>
          <p:cNvCxnSpPr>
            <a:cxnSpLocks/>
          </p:cNvCxnSpPr>
          <p:nvPr/>
        </p:nvCxnSpPr>
        <p:spPr>
          <a:xfrm>
            <a:off x="5580845" y="2801155"/>
            <a:ext cx="44002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6AB3E2A9-987A-3E1E-3D87-100556836E82}"/>
              </a:ext>
            </a:extLst>
          </p:cNvPr>
          <p:cNvSpPr/>
          <p:nvPr/>
        </p:nvSpPr>
        <p:spPr>
          <a:xfrm>
            <a:off x="6118791" y="2343955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9F0CE28-FE94-87CD-6840-521FE7762F97}"/>
              </a:ext>
            </a:extLst>
          </p:cNvPr>
          <p:cNvSpPr txBox="1"/>
          <p:nvPr/>
        </p:nvSpPr>
        <p:spPr>
          <a:xfrm>
            <a:off x="6090690" y="2388721"/>
            <a:ext cx="970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Assess                  – Plan – Review - Cycle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771F806-B8AF-D15E-76EF-67219F70D1A3}"/>
              </a:ext>
            </a:extLst>
          </p:cNvPr>
          <p:cNvCxnSpPr>
            <a:cxnSpLocks/>
          </p:cNvCxnSpPr>
          <p:nvPr/>
        </p:nvCxnSpPr>
        <p:spPr>
          <a:xfrm>
            <a:off x="7109138" y="2801155"/>
            <a:ext cx="38636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5FF78E85-8AA5-A678-4FFF-B4208301414E}"/>
              </a:ext>
            </a:extLst>
          </p:cNvPr>
          <p:cNvSpPr/>
          <p:nvPr/>
        </p:nvSpPr>
        <p:spPr>
          <a:xfrm>
            <a:off x="7584373" y="2104566"/>
            <a:ext cx="1829480" cy="151006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64E7AED-FFD1-5573-1794-8E9292B50DE4}"/>
              </a:ext>
            </a:extLst>
          </p:cNvPr>
          <p:cNvSpPr txBox="1"/>
          <p:nvPr/>
        </p:nvSpPr>
        <p:spPr>
          <a:xfrm>
            <a:off x="7603072" y="2168394"/>
            <a:ext cx="17466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Cluster Network – Additions Resources or Specific Pathways where required (examples):</a:t>
            </a:r>
          </a:p>
          <a:p>
            <a:pPr algn="ctr"/>
            <a:endParaRPr lang="en-GB" sz="1000" b="1" dirty="0"/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Complex Needs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Child Protection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Looked After Children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GB" sz="1000" b="1" dirty="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B77A7497-170A-1AC4-8C5C-F5CAC0877992}"/>
              </a:ext>
            </a:extLst>
          </p:cNvPr>
          <p:cNvCxnSpPr>
            <a:cxnSpLocks/>
          </p:cNvCxnSpPr>
          <p:nvPr/>
        </p:nvCxnSpPr>
        <p:spPr>
          <a:xfrm>
            <a:off x="6484513" y="3357365"/>
            <a:ext cx="0" cy="7059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BD2FC171-566B-E7D7-DB54-2C056462AAA8}"/>
              </a:ext>
            </a:extLst>
          </p:cNvPr>
          <p:cNvSpPr/>
          <p:nvPr/>
        </p:nvSpPr>
        <p:spPr>
          <a:xfrm>
            <a:off x="6081480" y="4162295"/>
            <a:ext cx="914400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A4341B6-A1EE-A374-E53E-BE939CC7692E}"/>
              </a:ext>
            </a:extLst>
          </p:cNvPr>
          <p:cNvSpPr txBox="1"/>
          <p:nvPr/>
        </p:nvSpPr>
        <p:spPr>
          <a:xfrm>
            <a:off x="6081480" y="4259339"/>
            <a:ext cx="914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Move to Additional Level when appropriate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424A514A-9609-FEF9-2B09-EF538C5DE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3068" y="4641850"/>
            <a:ext cx="2806674" cy="1920822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C03E7EA8-BFD9-D0ED-D39E-88E7F9E214A5}"/>
              </a:ext>
            </a:extLst>
          </p:cNvPr>
          <p:cNvSpPr txBox="1"/>
          <p:nvPr/>
        </p:nvSpPr>
        <p:spPr>
          <a:xfrm>
            <a:off x="8431950" y="4847611"/>
            <a:ext cx="26852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Tools to support assessment and planning</a:t>
            </a:r>
          </a:p>
          <a:p>
            <a:pPr algn="ctr"/>
            <a:endParaRPr lang="en-GB" sz="1000" b="1" dirty="0"/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Lead Professional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Child’s views (WITT / OS)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Parent / Carer views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Integrated Assessment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Child’s Plan (can include information from </a:t>
            </a:r>
            <a:r>
              <a:rPr lang="en-GB" sz="1000" b="1" dirty="0" err="1"/>
              <a:t>GIRFEme</a:t>
            </a:r>
            <a:r>
              <a:rPr lang="en-GB" sz="1000" b="1" dirty="0"/>
              <a:t>, Wellbeing </a:t>
            </a:r>
            <a:r>
              <a:rPr lang="en-GB" sz="1000" b="1" dirty="0" err="1"/>
              <a:t>Plan,CSP</a:t>
            </a:r>
            <a:r>
              <a:rPr lang="en-GB" sz="1000" b="1" dirty="0"/>
              <a:t>, Health Plan)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000" b="1" dirty="0"/>
              <a:t>Resilience Matrix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5242A2-54D8-325D-351D-0C04D762DF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070" y="5060371"/>
            <a:ext cx="1816898" cy="14631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DCA895-EE11-DA09-AC3D-3B5BD386CE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402" y="5101724"/>
            <a:ext cx="1054699" cy="2560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7E3FF22-48A7-5739-5726-4DA02A01B7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747" y="5449841"/>
            <a:ext cx="323116" cy="2133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AF9295-B0EB-167F-7971-26EF5E8753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747" y="5737013"/>
            <a:ext cx="323116" cy="2072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13800C-5E68-5793-170C-30095D19CB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7844" y="6050470"/>
            <a:ext cx="317019" cy="1950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B77F59-803E-DAFC-5DDB-9B9AE0DDA2F8}"/>
              </a:ext>
            </a:extLst>
          </p:cNvPr>
          <p:cNvSpPr txBox="1"/>
          <p:nvPr/>
        </p:nvSpPr>
        <p:spPr>
          <a:xfrm>
            <a:off x="706636" y="5438682"/>
            <a:ext cx="13743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Intensive Pathway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549E3A-907C-E59E-6007-7B1A708D6B64}"/>
              </a:ext>
            </a:extLst>
          </p:cNvPr>
          <p:cNvSpPr txBox="1"/>
          <p:nvPr/>
        </p:nvSpPr>
        <p:spPr>
          <a:xfrm>
            <a:off x="684863" y="5745029"/>
            <a:ext cx="1396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Additional Pathway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8E8B3F-8937-77FB-4199-8D895C3253D0}"/>
              </a:ext>
            </a:extLst>
          </p:cNvPr>
          <p:cNvSpPr txBox="1"/>
          <p:nvPr/>
        </p:nvSpPr>
        <p:spPr>
          <a:xfrm>
            <a:off x="618185" y="6043154"/>
            <a:ext cx="16087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Practitioner Guidance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9261214-B47A-77FA-D819-45FBE7D18F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986" y="804125"/>
            <a:ext cx="6358679" cy="48772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3516C66-151E-C61D-C550-1AB7F5472E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0986" y="807705"/>
            <a:ext cx="6127011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82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470</Words>
  <Application>Microsoft Office PowerPoint</Application>
  <PresentationFormat>Widescreen</PresentationFormat>
  <Paragraphs>97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Kirsten Scott</dc:creator>
  <cp:lastModifiedBy>Kirsten Scott</cp:lastModifiedBy>
  <cp:revision>1</cp:revision>
  <dcterms:created xsi:type="dcterms:W3CDTF">2025-04-02T12:57:42Z</dcterms:created>
  <dcterms:modified xsi:type="dcterms:W3CDTF">2025-09-17T14:41:53Z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c381991-eab8-4fff-8f2f-4f88109aa1cd_Enabled">
    <vt:lpwstr>true</vt:lpwstr>
  </property>
  <property fmtid="{D5CDD505-2E9C-101B-9397-08002B2CF9AE}" pid="3" name="MSIP_Label_3c381991-eab8-4fff-8f2f-4f88109aa1cd_SetDate">
    <vt:lpwstr>2025-04-02T12:57:56Z</vt:lpwstr>
  </property>
  <property fmtid="{D5CDD505-2E9C-101B-9397-08002B2CF9AE}" pid="4" name="MSIP_Label_3c381991-eab8-4fff-8f2f-4f88109aa1cd_Method">
    <vt:lpwstr>Standard</vt:lpwstr>
  </property>
  <property fmtid="{D5CDD505-2E9C-101B-9397-08002B2CF9AE}" pid="5" name="MSIP_Label_3c381991-eab8-4fff-8f2f-4f88109aa1cd_Name">
    <vt:lpwstr>Official</vt:lpwstr>
  </property>
  <property fmtid="{D5CDD505-2E9C-101B-9397-08002B2CF9AE}" pid="6" name="MSIP_Label_3c381991-eab8-4fff-8f2f-4f88109aa1cd_SiteId">
    <vt:lpwstr>a98f953b-d618-4b43-8a65-0382681bd283</vt:lpwstr>
  </property>
  <property fmtid="{D5CDD505-2E9C-101B-9397-08002B2CF9AE}" pid="7" name="MSIP_Label_3c381991-eab8-4fff-8f2f-4f88109aa1cd_ActionId">
    <vt:lpwstr>dcf84d2c-14fb-41f1-a9cf-874decb06904</vt:lpwstr>
  </property>
  <property fmtid="{D5CDD505-2E9C-101B-9397-08002B2CF9AE}" pid="8" name="MSIP_Label_3c381991-eab8-4fff-8f2f-4f88109aa1cd_ContentBits">
    <vt:lpwstr>0</vt:lpwstr>
  </property>
  <property fmtid="{D5CDD505-2E9C-101B-9397-08002B2CF9AE}" pid="9" name="MSIP_Label_3c381991-eab8-4fff-8f2f-4f88109aa1cd_Tag">
    <vt:lpwstr>10, 3, 0, 1</vt:lpwstr>
  </property>
</Properties>
</file>